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3" r:id="rId17"/>
    <p:sldId id="271" r:id="rId18"/>
    <p:sldId id="272" r:id="rId19"/>
    <p:sldId id="291" r:id="rId20"/>
    <p:sldId id="289" r:id="rId21"/>
    <p:sldId id="290" r:id="rId22"/>
    <p:sldId id="274" r:id="rId23"/>
    <p:sldId id="275" r:id="rId24"/>
    <p:sldId id="276" r:id="rId25"/>
    <p:sldId id="281" r:id="rId26"/>
    <p:sldId id="282" r:id="rId27"/>
    <p:sldId id="283" r:id="rId28"/>
    <p:sldId id="284" r:id="rId29"/>
    <p:sldId id="285" r:id="rId30"/>
    <p:sldId id="277" r:id="rId31"/>
    <p:sldId id="278" r:id="rId32"/>
    <p:sldId id="293" r:id="rId33"/>
    <p:sldId id="294" r:id="rId34"/>
    <p:sldId id="279" r:id="rId35"/>
    <p:sldId id="295" r:id="rId36"/>
    <p:sldId id="280" r:id="rId37"/>
    <p:sldId id="286" r:id="rId38"/>
    <p:sldId id="287" r:id="rId39"/>
    <p:sldId id="288" r:id="rId40"/>
    <p:sldId id="296"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6" d="100"/>
          <a:sy n="86" d="100"/>
        </p:scale>
        <p:origin x="-1752"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printerSettings" Target="printerSettings/printerSettings1.bin"/><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15"/>
          <p:cNvGrpSpPr/>
          <p:nvPr/>
        </p:nvGrpSpPr>
        <p:grpSpPr>
          <a:xfrm>
            <a:off x="0" y="0"/>
            <a:ext cx="9144000" cy="6858000"/>
            <a:chOff x="0" y="0"/>
            <a:chExt cx="9144000" cy="6858000"/>
          </a:xfrm>
        </p:grpSpPr>
        <p:sp>
          <p:nvSpPr>
            <p:cNvPr id="8" name="Rectangle 7"/>
            <p:cNvSpPr/>
            <p:nvPr/>
          </p:nvSpPr>
          <p:spPr>
            <a:xfrm>
              <a:off x="0" y="0"/>
              <a:ext cx="7162800" cy="6858000"/>
            </a:xfrm>
            <a:prstGeom prst="rect">
              <a:avLst/>
            </a:prstGeom>
            <a:gradFill flip="none" rotWithShape="1">
              <a:gsLst>
                <a:gs pos="0">
                  <a:srgbClr val="010101">
                    <a:alpha val="51765"/>
                  </a:srgbClr>
                </a:gs>
                <a:gs pos="60000">
                  <a:srgbClr val="FEFEFE">
                    <a:alpha val="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43000" y="0"/>
              <a:ext cx="8001000" cy="6858000"/>
            </a:xfrm>
            <a:prstGeom prst="rect">
              <a:avLst/>
            </a:prstGeom>
            <a:gradFill flip="none" rotWithShape="1">
              <a:gsLst>
                <a:gs pos="0">
                  <a:srgbClr val="010101">
                    <a:alpha val="56000"/>
                  </a:srgbClr>
                </a:gs>
                <a:gs pos="61000">
                  <a:srgbClr val="FEFEFE">
                    <a:alpha val="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rot="10800000">
            <a:off x="891821" y="5617774"/>
            <a:ext cx="7382935" cy="537210"/>
          </a:xfrm>
          <a:custGeom>
            <a:avLst/>
            <a:gdLst>
              <a:gd name="connsiteX0" fmla="*/ 0 w 7955280"/>
              <a:gd name="connsiteY0" fmla="*/ 495300 h 495300"/>
              <a:gd name="connsiteX1" fmla="*/ 169546 w 7955280"/>
              <a:gd name="connsiteY1" fmla="*/ 0 h 495300"/>
              <a:gd name="connsiteX2" fmla="*/ 7785734 w 7955280"/>
              <a:gd name="connsiteY2" fmla="*/ 0 h 495300"/>
              <a:gd name="connsiteX3" fmla="*/ 7955280 w 7955280"/>
              <a:gd name="connsiteY3" fmla="*/ 495300 h 495300"/>
              <a:gd name="connsiteX4" fmla="*/ 0 w 7955280"/>
              <a:gd name="connsiteY4" fmla="*/ 495300 h 495300"/>
              <a:gd name="connsiteX0" fmla="*/ 0 w 7955280"/>
              <a:gd name="connsiteY0" fmla="*/ 495300 h 495300"/>
              <a:gd name="connsiteX1" fmla="*/ 169546 w 7955280"/>
              <a:gd name="connsiteY1" fmla="*/ 0 h 495300"/>
              <a:gd name="connsiteX2" fmla="*/ 3966210 w 7955280"/>
              <a:gd name="connsiteY2" fmla="*/ 95250 h 495300"/>
              <a:gd name="connsiteX3" fmla="*/ 7785734 w 7955280"/>
              <a:gd name="connsiteY3" fmla="*/ 0 h 495300"/>
              <a:gd name="connsiteX4" fmla="*/ 7955280 w 7955280"/>
              <a:gd name="connsiteY4" fmla="*/ 495300 h 495300"/>
              <a:gd name="connsiteX5" fmla="*/ 0 w 7955280"/>
              <a:gd name="connsiteY5" fmla="*/ 49530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5280" h="495300">
                <a:moveTo>
                  <a:pt x="0" y="495300"/>
                </a:moveTo>
                <a:lnTo>
                  <a:pt x="169546" y="0"/>
                </a:lnTo>
                <a:lnTo>
                  <a:pt x="3966210" y="95250"/>
                </a:lnTo>
                <a:lnTo>
                  <a:pt x="7785734" y="0"/>
                </a:lnTo>
                <a:lnTo>
                  <a:pt x="7955280" y="495300"/>
                </a:lnTo>
                <a:lnTo>
                  <a:pt x="0" y="495300"/>
                </a:lnTo>
                <a:close/>
              </a:path>
            </a:pathLst>
          </a:custGeom>
          <a:gradFill flip="none" rotWithShape="1">
            <a:gsLst>
              <a:gs pos="30000">
                <a:srgbClr val="010101">
                  <a:alpha val="34000"/>
                </a:srgbClr>
              </a:gs>
              <a:gs pos="100000">
                <a:srgbClr val="010101">
                  <a:alpha val="26000"/>
                </a:srgbClr>
              </a:gs>
            </a:gsLst>
            <a:path path="circle">
              <a:fillToRect l="50000" t="50000" r="50000" b="50000"/>
            </a:path>
            <a:tileRect/>
          </a:gra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89952" y="1016990"/>
            <a:ext cx="7179733" cy="4831643"/>
          </a:xfrm>
          <a:prstGeom prst="rect">
            <a:avLst/>
          </a:prstGeom>
          <a:solidFill>
            <a:schemeClr val="bg1">
              <a:lumMod val="75000"/>
              <a:lumOff val="25000"/>
            </a:schemeClr>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990600" y="1009650"/>
            <a:ext cx="7179733" cy="4831643"/>
          </a:xfrm>
          <a:prstGeom prst="rect">
            <a:avLst/>
          </a:prstGeom>
          <a:blipFill dpi="0" rotWithShape="1">
            <a:blip r:embed="rId2"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descr="C:\Users\Administrator\Desktop\Pushpin Dev\Assets\pushpinLeft.png"/>
          <p:cNvPicPr>
            <a:picLocks noChangeAspect="1" noChangeArrowheads="1"/>
          </p:cNvPicPr>
          <p:nvPr/>
        </p:nvPicPr>
        <p:blipFill>
          <a:blip r:embed="rId3" cstate="print"/>
          <a:srcRect/>
          <a:stretch>
            <a:fillRect/>
          </a:stretch>
        </p:blipFill>
        <p:spPr bwMode="auto">
          <a:xfrm rot="1435684">
            <a:off x="769521" y="702069"/>
            <a:ext cx="567831" cy="567830"/>
          </a:xfrm>
          <a:prstGeom prst="rect">
            <a:avLst/>
          </a:prstGeom>
          <a:noFill/>
        </p:spPr>
      </p:pic>
      <p:pic>
        <p:nvPicPr>
          <p:cNvPr id="14" name="Picture 2" descr="C:\Users\Administrator\Desktop\Pushpin Dev\Assets\pushpinLeft.png"/>
          <p:cNvPicPr>
            <a:picLocks noChangeAspect="1" noChangeArrowheads="1"/>
          </p:cNvPicPr>
          <p:nvPr/>
        </p:nvPicPr>
        <p:blipFill>
          <a:blip r:embed="rId3" cstate="print"/>
          <a:srcRect/>
          <a:stretch>
            <a:fillRect/>
          </a:stretch>
        </p:blipFill>
        <p:spPr bwMode="auto">
          <a:xfrm rot="4096196">
            <a:off x="7855433" y="749720"/>
            <a:ext cx="566928" cy="566928"/>
          </a:xfrm>
          <a:prstGeom prst="rect">
            <a:avLst/>
          </a:prstGeom>
          <a:noFill/>
        </p:spPr>
      </p:pic>
      <p:sp>
        <p:nvSpPr>
          <p:cNvPr id="2" name="Title 1"/>
          <p:cNvSpPr>
            <a:spLocks noGrp="1"/>
          </p:cNvSpPr>
          <p:nvPr>
            <p:ph type="ctrTitle"/>
          </p:nvPr>
        </p:nvSpPr>
        <p:spPr>
          <a:xfrm>
            <a:off x="1727201" y="1794935"/>
            <a:ext cx="5723468" cy="1828090"/>
          </a:xfrm>
        </p:spPr>
        <p:txBody>
          <a:bodyPr anchor="b">
            <a:normAutofit/>
          </a:bodyPr>
          <a:lstStyle>
            <a:lvl1pPr>
              <a:defRPr sz="4800"/>
            </a:lvl1pPr>
          </a:lstStyle>
          <a:p>
            <a:r>
              <a:rPr lang="en-US" smtClean="0"/>
              <a:t>Click to edit Master title style</a:t>
            </a:r>
            <a:endParaRPr lang="en-US"/>
          </a:p>
        </p:txBody>
      </p:sp>
      <p:sp>
        <p:nvSpPr>
          <p:cNvPr id="3" name="Subtitle 2"/>
          <p:cNvSpPr>
            <a:spLocks noGrp="1"/>
          </p:cNvSpPr>
          <p:nvPr>
            <p:ph type="subTitle" idx="1"/>
          </p:nvPr>
        </p:nvSpPr>
        <p:spPr>
          <a:xfrm>
            <a:off x="1727200" y="3736622"/>
            <a:ext cx="5712179" cy="1524000"/>
          </a:xfrm>
        </p:spPr>
        <p:txBody>
          <a:bodyPr/>
          <a:lstStyle>
            <a:lvl1pPr marL="0" indent="0" algn="ctr">
              <a:buNone/>
              <a:defRPr>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6770676" y="5357592"/>
            <a:ext cx="1213821" cy="365125"/>
          </a:xfrm>
        </p:spPr>
        <p:txBody>
          <a:bodyPr/>
          <a:lstStyle/>
          <a:p>
            <a:fld id="{B7C3F878-F5E8-489B-AC8A-64F2A7E22C28}" type="datetimeFigureOut">
              <a:rPr lang="en-US" smtClean="0"/>
              <a:pPr/>
              <a:t>1/22/17</a:t>
            </a:fld>
            <a:endParaRPr lang="en-US"/>
          </a:p>
        </p:txBody>
      </p:sp>
      <p:sp>
        <p:nvSpPr>
          <p:cNvPr id="5" name="Footer Placeholder 4"/>
          <p:cNvSpPr>
            <a:spLocks noGrp="1"/>
          </p:cNvSpPr>
          <p:nvPr>
            <p:ph type="ftr" sz="quarter" idx="11"/>
          </p:nvPr>
        </p:nvSpPr>
        <p:spPr>
          <a:xfrm>
            <a:off x="1174044" y="5357592"/>
            <a:ext cx="5034845" cy="365125"/>
          </a:xfrm>
        </p:spPr>
        <p:txBody>
          <a:bodyPr/>
          <a:lstStyle/>
          <a:p>
            <a:endParaRPr lang="en-US" dirty="0"/>
          </a:p>
        </p:txBody>
      </p:sp>
      <p:sp>
        <p:nvSpPr>
          <p:cNvPr id="6" name="Slide Number Placeholder 5"/>
          <p:cNvSpPr>
            <a:spLocks noGrp="1"/>
          </p:cNvSpPr>
          <p:nvPr>
            <p:ph type="sldNum" sz="quarter" idx="12"/>
          </p:nvPr>
        </p:nvSpPr>
        <p:spPr>
          <a:xfrm>
            <a:off x="6213930" y="5357592"/>
            <a:ext cx="554023" cy="365125"/>
          </a:xfrm>
        </p:spPr>
        <p:txBody>
          <a:bodyPr/>
          <a:lstStyle>
            <a:lvl1pPr algn="ctr">
              <a:defRPr/>
            </a:lvl1pPr>
          </a:lstStyle>
          <a:p>
            <a:fld id="{651FC063-5EA9-49AF-AFAF-D68C9E82B23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C3F878-F5E8-489B-AC8A-64F2A7E22C28}" type="datetimeFigureOut">
              <a:rPr lang="en-US" smtClean="0"/>
              <a:pPr/>
              <a:t>1/22/17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1FC063-5EA9-49AF-AFAF-D68C9E82B23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1" y="925690"/>
            <a:ext cx="1430867" cy="4763911"/>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8221" y="1106312"/>
            <a:ext cx="5178779" cy="440266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C3F878-F5E8-489B-AC8A-64F2A7E22C28}" type="datetimeFigureOut">
              <a:rPr lang="en-US" smtClean="0"/>
              <a:pPr/>
              <a:t>1/22/17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1FC063-5EA9-49AF-AFAF-D68C9E82B23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C3F878-F5E8-489B-AC8A-64F2A7E22C28}" type="datetimeFigureOut">
              <a:rPr lang="en-US" smtClean="0"/>
              <a:pPr/>
              <a:t>1/22/17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1FC063-5EA9-49AF-AFAF-D68C9E82B23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4979" y="2239430"/>
            <a:ext cx="6254044" cy="1362075"/>
          </a:xfrm>
        </p:spPr>
        <p:txBody>
          <a:bodyPr anchor="b"/>
          <a:lstStyle>
            <a:lvl1pPr algn="ctr">
              <a:defRPr sz="4000" b="0" cap="none" baseline="0"/>
            </a:lvl1pPr>
          </a:lstStyle>
          <a:p>
            <a:r>
              <a:rPr lang="en-US" smtClean="0"/>
              <a:t>Click to edit Master title style</a:t>
            </a:r>
            <a:endParaRPr lang="en-US" dirty="0"/>
          </a:p>
        </p:txBody>
      </p:sp>
      <p:sp>
        <p:nvSpPr>
          <p:cNvPr id="3" name="Text Placeholder 2"/>
          <p:cNvSpPr>
            <a:spLocks noGrp="1"/>
          </p:cNvSpPr>
          <p:nvPr>
            <p:ph type="body" idx="1"/>
          </p:nvPr>
        </p:nvSpPr>
        <p:spPr>
          <a:xfrm>
            <a:off x="1456267" y="3725334"/>
            <a:ext cx="6231467" cy="1309511"/>
          </a:xfrm>
        </p:spPr>
        <p:txBody>
          <a:bodyPr anchor="t"/>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7C3F878-F5E8-489B-AC8A-64F2A7E22C28}" type="datetimeFigureOut">
              <a:rPr lang="en-US" smtClean="0"/>
              <a:pPr/>
              <a:t>1/22/17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1FC063-5EA9-49AF-AFAF-D68C9E82B23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B7C3F878-F5E8-489B-AC8A-64F2A7E22C28}" type="datetimeFigureOut">
              <a:rPr lang="en-US" smtClean="0"/>
              <a:pPr/>
              <a:t>1/22/17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1FC063-5EA9-49AF-AFAF-D68C9E82B23B}" type="slidenum">
              <a:rPr lang="en-US" smtClean="0"/>
              <a:pPr/>
              <a:t>‹#›</a:t>
            </a:fld>
            <a:endParaRPr lang="en-US"/>
          </a:p>
        </p:txBody>
      </p:sp>
      <p:sp>
        <p:nvSpPr>
          <p:cNvPr id="9" name="Content Placeholder 8"/>
          <p:cNvSpPr>
            <a:spLocks noGrp="1"/>
          </p:cNvSpPr>
          <p:nvPr>
            <p:ph sz="quarter" idx="13"/>
          </p:nvPr>
        </p:nvSpPr>
        <p:spPr>
          <a:xfrm>
            <a:off x="1298448" y="2121407"/>
            <a:ext cx="3200400" cy="360273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63440" y="2119313"/>
            <a:ext cx="3200400" cy="36052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57869" y="2122312"/>
            <a:ext cx="2939521" cy="820208"/>
          </a:xfrm>
        </p:spPr>
        <p:txBody>
          <a:bodyPr anchor="b">
            <a:norm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910669" y="2122311"/>
            <a:ext cx="2944368" cy="822960"/>
          </a:xfrm>
        </p:spPr>
        <p:txBody>
          <a:bodyPr anchor="b">
            <a:norm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B7C3F878-F5E8-489B-AC8A-64F2A7E22C28}" type="datetimeFigureOut">
              <a:rPr lang="en-US" smtClean="0"/>
              <a:pPr/>
              <a:t>1/22/17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1FC063-5EA9-49AF-AFAF-D68C9E82B23B}" type="slidenum">
              <a:rPr lang="en-US" smtClean="0"/>
              <a:pPr/>
              <a:t>‹#›</a:t>
            </a:fld>
            <a:endParaRPr lang="en-US"/>
          </a:p>
        </p:txBody>
      </p:sp>
      <p:sp>
        <p:nvSpPr>
          <p:cNvPr id="11" name="Content Placeholder 10"/>
          <p:cNvSpPr>
            <a:spLocks noGrp="1"/>
          </p:cNvSpPr>
          <p:nvPr>
            <p:ph sz="quarter" idx="13"/>
          </p:nvPr>
        </p:nvSpPr>
        <p:spPr>
          <a:xfrm>
            <a:off x="1298448" y="2944368"/>
            <a:ext cx="3227832" cy="2779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45151" y="2944813"/>
            <a:ext cx="3227832" cy="2779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7C3F878-F5E8-489B-AC8A-64F2A7E22C28}" type="datetimeFigureOut">
              <a:rPr lang="en-US" smtClean="0"/>
              <a:pPr/>
              <a:t>1/22/17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1FC063-5EA9-49AF-AFAF-D68C9E82B23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C3F878-F5E8-489B-AC8A-64F2A7E22C28}" type="datetimeFigureOut">
              <a:rPr lang="en-US" smtClean="0"/>
              <a:pPr/>
              <a:t>1/22/17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51FC063-5EA9-49AF-AFAF-D68C9E82B23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8" name="Group 15"/>
          <p:cNvGrpSpPr/>
          <p:nvPr/>
        </p:nvGrpSpPr>
        <p:grpSpPr>
          <a:xfrm>
            <a:off x="0" y="0"/>
            <a:ext cx="9144000" cy="6858000"/>
            <a:chOff x="0" y="0"/>
            <a:chExt cx="9144000" cy="6858000"/>
          </a:xfrm>
        </p:grpSpPr>
        <p:sp>
          <p:nvSpPr>
            <p:cNvPr id="9" name="Rectangle 8"/>
            <p:cNvSpPr/>
            <p:nvPr/>
          </p:nvSpPr>
          <p:spPr>
            <a:xfrm>
              <a:off x="0" y="0"/>
              <a:ext cx="7162800" cy="6858000"/>
            </a:xfrm>
            <a:prstGeom prst="rect">
              <a:avLst/>
            </a:prstGeom>
            <a:gradFill flip="none" rotWithShape="1">
              <a:gsLst>
                <a:gs pos="0">
                  <a:srgbClr val="010101">
                    <a:alpha val="51765"/>
                  </a:srgbClr>
                </a:gs>
                <a:gs pos="60000">
                  <a:srgbClr val="FEFEFE">
                    <a:alpha val="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143000" y="0"/>
              <a:ext cx="8001000" cy="6858000"/>
            </a:xfrm>
            <a:prstGeom prst="rect">
              <a:avLst/>
            </a:prstGeom>
            <a:gradFill flip="none" rotWithShape="1">
              <a:gsLst>
                <a:gs pos="0">
                  <a:srgbClr val="010101">
                    <a:alpha val="56000"/>
                  </a:srgbClr>
                </a:gs>
                <a:gs pos="61000">
                  <a:srgbClr val="FEFEFE">
                    <a:alpha val="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Freeform 10"/>
          <p:cNvSpPr/>
          <p:nvPr/>
        </p:nvSpPr>
        <p:spPr>
          <a:xfrm rot="10800000">
            <a:off x="632177" y="6058038"/>
            <a:ext cx="7721601" cy="537210"/>
          </a:xfrm>
          <a:custGeom>
            <a:avLst/>
            <a:gdLst>
              <a:gd name="connsiteX0" fmla="*/ 0 w 7955280"/>
              <a:gd name="connsiteY0" fmla="*/ 495300 h 495300"/>
              <a:gd name="connsiteX1" fmla="*/ 169546 w 7955280"/>
              <a:gd name="connsiteY1" fmla="*/ 0 h 495300"/>
              <a:gd name="connsiteX2" fmla="*/ 7785734 w 7955280"/>
              <a:gd name="connsiteY2" fmla="*/ 0 h 495300"/>
              <a:gd name="connsiteX3" fmla="*/ 7955280 w 7955280"/>
              <a:gd name="connsiteY3" fmla="*/ 495300 h 495300"/>
              <a:gd name="connsiteX4" fmla="*/ 0 w 7955280"/>
              <a:gd name="connsiteY4" fmla="*/ 495300 h 495300"/>
              <a:gd name="connsiteX0" fmla="*/ 0 w 7955280"/>
              <a:gd name="connsiteY0" fmla="*/ 495300 h 495300"/>
              <a:gd name="connsiteX1" fmla="*/ 169546 w 7955280"/>
              <a:gd name="connsiteY1" fmla="*/ 0 h 495300"/>
              <a:gd name="connsiteX2" fmla="*/ 3966210 w 7955280"/>
              <a:gd name="connsiteY2" fmla="*/ 95250 h 495300"/>
              <a:gd name="connsiteX3" fmla="*/ 7785734 w 7955280"/>
              <a:gd name="connsiteY3" fmla="*/ 0 h 495300"/>
              <a:gd name="connsiteX4" fmla="*/ 7955280 w 7955280"/>
              <a:gd name="connsiteY4" fmla="*/ 495300 h 495300"/>
              <a:gd name="connsiteX5" fmla="*/ 0 w 7955280"/>
              <a:gd name="connsiteY5" fmla="*/ 49530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5280" h="495300">
                <a:moveTo>
                  <a:pt x="0" y="495300"/>
                </a:moveTo>
                <a:lnTo>
                  <a:pt x="169546" y="0"/>
                </a:lnTo>
                <a:lnTo>
                  <a:pt x="3966210" y="95250"/>
                </a:lnTo>
                <a:lnTo>
                  <a:pt x="7785734" y="0"/>
                </a:lnTo>
                <a:lnTo>
                  <a:pt x="7955280" y="495300"/>
                </a:lnTo>
                <a:lnTo>
                  <a:pt x="0" y="495300"/>
                </a:lnTo>
                <a:close/>
              </a:path>
            </a:pathLst>
          </a:custGeom>
          <a:gradFill flip="none" rotWithShape="1">
            <a:gsLst>
              <a:gs pos="30000">
                <a:srgbClr val="010101">
                  <a:alpha val="34000"/>
                </a:srgbClr>
              </a:gs>
              <a:gs pos="100000">
                <a:srgbClr val="010101">
                  <a:alpha val="26000"/>
                </a:srgbClr>
              </a:gs>
            </a:gsLst>
            <a:path path="circle">
              <a:fillToRect l="50000" t="50000" r="50000" b="50000"/>
            </a:path>
            <a:tileRect/>
          </a:gra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rot="60000">
            <a:off x="4468872" y="605163"/>
            <a:ext cx="3788941" cy="5722296"/>
          </a:xfrm>
          <a:prstGeom prst="rect">
            <a:avLst/>
          </a:prstGeom>
          <a:solidFill>
            <a:schemeClr val="bg1"/>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rot="60000">
            <a:off x="4471416" y="603504"/>
            <a:ext cx="3788941" cy="5722296"/>
          </a:xfrm>
          <a:prstGeom prst="rect">
            <a:avLst/>
          </a:prstGeom>
          <a:blipFill dpi="0" rotWithShape="1">
            <a:blip r:embed="rId2"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rot="21540000">
            <a:off x="749204" y="576868"/>
            <a:ext cx="3788941" cy="5722296"/>
          </a:xfrm>
          <a:prstGeom prst="rect">
            <a:avLst/>
          </a:prstGeom>
          <a:solidFill>
            <a:schemeClr val="bg1"/>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1540000">
            <a:off x="749808" y="576072"/>
            <a:ext cx="3788941" cy="5722296"/>
          </a:xfrm>
          <a:prstGeom prst="rect">
            <a:avLst/>
          </a:prstGeom>
          <a:blipFill dpi="0" rotWithShape="1">
            <a:blip r:embed="rId2"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2" descr="C:\Users\Administrator\Desktop\Pushpin Dev\Assets\pushpinLeft.png"/>
          <p:cNvPicPr>
            <a:picLocks noChangeAspect="1" noChangeArrowheads="1"/>
          </p:cNvPicPr>
          <p:nvPr/>
        </p:nvPicPr>
        <p:blipFill>
          <a:blip r:embed="rId3" cstate="print"/>
          <a:srcRect/>
          <a:stretch>
            <a:fillRect/>
          </a:stretch>
        </p:blipFill>
        <p:spPr bwMode="auto">
          <a:xfrm rot="1435684">
            <a:off x="2371106" y="293953"/>
            <a:ext cx="567831" cy="567830"/>
          </a:xfrm>
          <a:prstGeom prst="rect">
            <a:avLst/>
          </a:prstGeom>
          <a:noFill/>
        </p:spPr>
      </p:pic>
      <p:pic>
        <p:nvPicPr>
          <p:cNvPr id="19" name="Picture 2" descr="C:\Users\Administrator\Desktop\Pushpin Dev\Assets\pushpinLeft.png"/>
          <p:cNvPicPr>
            <a:picLocks noChangeAspect="1" noChangeArrowheads="1"/>
          </p:cNvPicPr>
          <p:nvPr/>
        </p:nvPicPr>
        <p:blipFill>
          <a:blip r:embed="rId3" cstate="print"/>
          <a:srcRect/>
          <a:stretch>
            <a:fillRect/>
          </a:stretch>
        </p:blipFill>
        <p:spPr bwMode="auto">
          <a:xfrm rot="4096196">
            <a:off x="6279647" y="333163"/>
            <a:ext cx="566928" cy="566928"/>
          </a:xfrm>
          <a:prstGeom prst="rect">
            <a:avLst/>
          </a:prstGeom>
          <a:noFill/>
        </p:spPr>
      </p:pic>
      <p:sp>
        <p:nvSpPr>
          <p:cNvPr id="2" name="Title 1"/>
          <p:cNvSpPr>
            <a:spLocks noGrp="1"/>
          </p:cNvSpPr>
          <p:nvPr>
            <p:ph type="title"/>
          </p:nvPr>
        </p:nvSpPr>
        <p:spPr>
          <a:xfrm rot="-60000">
            <a:off x="1108976" y="2020042"/>
            <a:ext cx="3064827" cy="1503037"/>
          </a:xfrm>
        </p:spPr>
        <p:txBody>
          <a:bodyPr anchor="b">
            <a:normAutofit/>
          </a:bodyPr>
          <a:lstStyle>
            <a:lvl1pPr algn="ctr">
              <a:defRPr sz="2400" b="0"/>
            </a:lvl1pPr>
          </a:lstStyle>
          <a:p>
            <a:r>
              <a:rPr lang="en-US" smtClean="0"/>
              <a:t>Click to edit Master title style</a:t>
            </a:r>
            <a:endParaRPr lang="en-US"/>
          </a:p>
        </p:txBody>
      </p:sp>
      <p:sp>
        <p:nvSpPr>
          <p:cNvPr id="3" name="Content Placeholder 2"/>
          <p:cNvSpPr>
            <a:spLocks noGrp="1"/>
          </p:cNvSpPr>
          <p:nvPr>
            <p:ph idx="1"/>
          </p:nvPr>
        </p:nvSpPr>
        <p:spPr>
          <a:xfrm rot="60000">
            <a:off x="4854291" y="1150993"/>
            <a:ext cx="3020792" cy="4625489"/>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rot="-60000">
            <a:off x="1148125" y="3623748"/>
            <a:ext cx="3048891" cy="2100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rot="60000">
            <a:off x="6341698" y="5885672"/>
            <a:ext cx="1213821" cy="365125"/>
          </a:xfrm>
        </p:spPr>
        <p:txBody>
          <a:bodyPr/>
          <a:lstStyle/>
          <a:p>
            <a:fld id="{B7C3F878-F5E8-489B-AC8A-64F2A7E22C28}" type="datetimeFigureOut">
              <a:rPr lang="en-US" smtClean="0"/>
              <a:pPr/>
              <a:t>1/22/17</a:t>
            </a:fld>
            <a:endParaRPr lang="en-US"/>
          </a:p>
        </p:txBody>
      </p:sp>
      <p:sp>
        <p:nvSpPr>
          <p:cNvPr id="6" name="Footer Placeholder 5"/>
          <p:cNvSpPr>
            <a:spLocks noGrp="1"/>
          </p:cNvSpPr>
          <p:nvPr>
            <p:ph type="ftr" sz="quarter" idx="11"/>
          </p:nvPr>
        </p:nvSpPr>
        <p:spPr>
          <a:xfrm rot="-60000">
            <a:off x="914554" y="5829261"/>
            <a:ext cx="3522607" cy="365125"/>
          </a:xfrm>
        </p:spPr>
        <p:txBody>
          <a:bodyPr/>
          <a:lstStyle/>
          <a:p>
            <a:endParaRPr lang="en-US" dirty="0"/>
          </a:p>
        </p:txBody>
      </p:sp>
      <p:sp>
        <p:nvSpPr>
          <p:cNvPr id="7" name="Slide Number Placeholder 6"/>
          <p:cNvSpPr>
            <a:spLocks noGrp="1"/>
          </p:cNvSpPr>
          <p:nvPr>
            <p:ph type="sldNum" sz="quarter" idx="12"/>
          </p:nvPr>
        </p:nvSpPr>
        <p:spPr>
          <a:xfrm rot="60000">
            <a:off x="7557313" y="5896961"/>
            <a:ext cx="554023" cy="365125"/>
          </a:xfrm>
        </p:spPr>
        <p:txBody>
          <a:bodyPr/>
          <a:lstStyle/>
          <a:p>
            <a:fld id="{651FC063-5EA9-49AF-AFAF-D68C9E82B23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15"/>
          <p:cNvGrpSpPr/>
          <p:nvPr/>
        </p:nvGrpSpPr>
        <p:grpSpPr>
          <a:xfrm>
            <a:off x="0" y="0"/>
            <a:ext cx="9144000" cy="6858000"/>
            <a:chOff x="0" y="0"/>
            <a:chExt cx="9144000" cy="6858000"/>
          </a:xfrm>
        </p:grpSpPr>
        <p:sp>
          <p:nvSpPr>
            <p:cNvPr id="9" name="Rectangle 8"/>
            <p:cNvSpPr/>
            <p:nvPr/>
          </p:nvSpPr>
          <p:spPr>
            <a:xfrm>
              <a:off x="0" y="0"/>
              <a:ext cx="7162800" cy="6858000"/>
            </a:xfrm>
            <a:prstGeom prst="rect">
              <a:avLst/>
            </a:prstGeom>
            <a:gradFill flip="none" rotWithShape="1">
              <a:gsLst>
                <a:gs pos="0">
                  <a:srgbClr val="010101">
                    <a:alpha val="51765"/>
                  </a:srgbClr>
                </a:gs>
                <a:gs pos="60000">
                  <a:srgbClr val="FEFEFE">
                    <a:alpha val="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143000" y="0"/>
              <a:ext cx="8001000" cy="6858000"/>
            </a:xfrm>
            <a:prstGeom prst="rect">
              <a:avLst/>
            </a:prstGeom>
            <a:gradFill flip="none" rotWithShape="1">
              <a:gsLst>
                <a:gs pos="0">
                  <a:srgbClr val="010101">
                    <a:alpha val="56000"/>
                  </a:srgbClr>
                </a:gs>
                <a:gs pos="61000">
                  <a:srgbClr val="FEFEFE">
                    <a:alpha val="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Freeform 30"/>
          <p:cNvSpPr/>
          <p:nvPr/>
        </p:nvSpPr>
        <p:spPr>
          <a:xfrm rot="10800000">
            <a:off x="632177" y="6058038"/>
            <a:ext cx="7721601" cy="537210"/>
          </a:xfrm>
          <a:custGeom>
            <a:avLst/>
            <a:gdLst>
              <a:gd name="connsiteX0" fmla="*/ 0 w 7955280"/>
              <a:gd name="connsiteY0" fmla="*/ 495300 h 495300"/>
              <a:gd name="connsiteX1" fmla="*/ 169546 w 7955280"/>
              <a:gd name="connsiteY1" fmla="*/ 0 h 495300"/>
              <a:gd name="connsiteX2" fmla="*/ 7785734 w 7955280"/>
              <a:gd name="connsiteY2" fmla="*/ 0 h 495300"/>
              <a:gd name="connsiteX3" fmla="*/ 7955280 w 7955280"/>
              <a:gd name="connsiteY3" fmla="*/ 495300 h 495300"/>
              <a:gd name="connsiteX4" fmla="*/ 0 w 7955280"/>
              <a:gd name="connsiteY4" fmla="*/ 495300 h 495300"/>
              <a:gd name="connsiteX0" fmla="*/ 0 w 7955280"/>
              <a:gd name="connsiteY0" fmla="*/ 495300 h 495300"/>
              <a:gd name="connsiteX1" fmla="*/ 169546 w 7955280"/>
              <a:gd name="connsiteY1" fmla="*/ 0 h 495300"/>
              <a:gd name="connsiteX2" fmla="*/ 3966210 w 7955280"/>
              <a:gd name="connsiteY2" fmla="*/ 95250 h 495300"/>
              <a:gd name="connsiteX3" fmla="*/ 7785734 w 7955280"/>
              <a:gd name="connsiteY3" fmla="*/ 0 h 495300"/>
              <a:gd name="connsiteX4" fmla="*/ 7955280 w 7955280"/>
              <a:gd name="connsiteY4" fmla="*/ 495300 h 495300"/>
              <a:gd name="connsiteX5" fmla="*/ 0 w 7955280"/>
              <a:gd name="connsiteY5" fmla="*/ 49530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5280" h="495300">
                <a:moveTo>
                  <a:pt x="0" y="495300"/>
                </a:moveTo>
                <a:lnTo>
                  <a:pt x="169546" y="0"/>
                </a:lnTo>
                <a:lnTo>
                  <a:pt x="3966210" y="95250"/>
                </a:lnTo>
                <a:lnTo>
                  <a:pt x="7785734" y="0"/>
                </a:lnTo>
                <a:lnTo>
                  <a:pt x="7955280" y="495300"/>
                </a:lnTo>
                <a:lnTo>
                  <a:pt x="0" y="495300"/>
                </a:lnTo>
                <a:close/>
              </a:path>
            </a:pathLst>
          </a:custGeom>
          <a:gradFill flip="none" rotWithShape="1">
            <a:gsLst>
              <a:gs pos="30000">
                <a:srgbClr val="010101">
                  <a:alpha val="34000"/>
                </a:srgbClr>
              </a:gs>
              <a:gs pos="100000">
                <a:srgbClr val="010101">
                  <a:alpha val="26000"/>
                </a:srgbClr>
              </a:gs>
            </a:gsLst>
            <a:path path="circle">
              <a:fillToRect l="50000" t="50000" r="50000" b="50000"/>
            </a:path>
            <a:tileRect/>
          </a:gra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rot="21540000">
            <a:off x="749204" y="576868"/>
            <a:ext cx="3788941" cy="5722296"/>
          </a:xfrm>
          <a:prstGeom prst="rect">
            <a:avLst/>
          </a:prstGeom>
          <a:solidFill>
            <a:schemeClr val="bg1"/>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rot="21540000">
            <a:off x="745058" y="575769"/>
            <a:ext cx="3788941" cy="5722296"/>
          </a:xfrm>
          <a:prstGeom prst="rect">
            <a:avLst/>
          </a:prstGeom>
          <a:blipFill dpi="0" rotWithShape="1">
            <a:blip r:embed="rId2"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rot="60000">
            <a:off x="4468872" y="605163"/>
            <a:ext cx="3788941" cy="5722296"/>
          </a:xfrm>
          <a:prstGeom prst="rect">
            <a:avLst/>
          </a:prstGeom>
          <a:solidFill>
            <a:schemeClr val="bg1"/>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rot="60000">
            <a:off x="4464768" y="603920"/>
            <a:ext cx="3788941" cy="5722296"/>
          </a:xfrm>
          <a:prstGeom prst="rect">
            <a:avLst/>
          </a:prstGeom>
          <a:blipFill dpi="0" rotWithShape="1">
            <a:blip r:embed="rId2"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descr="C:\Users\Administrator\Desktop\Pushpin Dev\Assets\pushpinLeft.png"/>
          <p:cNvPicPr>
            <a:picLocks noChangeAspect="1" noChangeArrowheads="1"/>
          </p:cNvPicPr>
          <p:nvPr/>
        </p:nvPicPr>
        <p:blipFill>
          <a:blip r:embed="rId3" cstate="print"/>
          <a:srcRect/>
          <a:stretch>
            <a:fillRect/>
          </a:stretch>
        </p:blipFill>
        <p:spPr bwMode="auto">
          <a:xfrm rot="1435684">
            <a:off x="2371106" y="293953"/>
            <a:ext cx="567831" cy="567830"/>
          </a:xfrm>
          <a:prstGeom prst="rect">
            <a:avLst/>
          </a:prstGeom>
          <a:noFill/>
        </p:spPr>
      </p:pic>
      <p:pic>
        <p:nvPicPr>
          <p:cNvPr id="15" name="Picture 2" descr="C:\Users\Administrator\Desktop\Pushpin Dev\Assets\pushpinLeft.png"/>
          <p:cNvPicPr>
            <a:picLocks noChangeAspect="1" noChangeArrowheads="1"/>
          </p:cNvPicPr>
          <p:nvPr/>
        </p:nvPicPr>
        <p:blipFill>
          <a:blip r:embed="rId3" cstate="print"/>
          <a:srcRect/>
          <a:stretch>
            <a:fillRect/>
          </a:stretch>
        </p:blipFill>
        <p:spPr bwMode="auto">
          <a:xfrm rot="4096196">
            <a:off x="6279647" y="333163"/>
            <a:ext cx="566928" cy="566928"/>
          </a:xfrm>
          <a:prstGeom prst="rect">
            <a:avLst/>
          </a:prstGeom>
          <a:noFill/>
        </p:spPr>
      </p:pic>
      <p:sp>
        <p:nvSpPr>
          <p:cNvPr id="2" name="Title 1"/>
          <p:cNvSpPr>
            <a:spLocks noGrp="1"/>
          </p:cNvSpPr>
          <p:nvPr>
            <p:ph type="title"/>
          </p:nvPr>
        </p:nvSpPr>
        <p:spPr>
          <a:xfrm rot="-60000">
            <a:off x="1106424" y="2020824"/>
            <a:ext cx="3063240" cy="1499616"/>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rot="60000">
            <a:off x="4898615" y="1207272"/>
            <a:ext cx="2913863" cy="4539412"/>
          </a:xfrm>
          <a:ln w="101600" cap="rnd">
            <a:solidFill>
              <a:srgbClr val="FFFFFF"/>
            </a:solidFill>
          </a:ln>
          <a:effectLst>
            <a:outerShdw blurRad="88900" dir="2700000" algn="tl" rotWithShape="0">
              <a:prstClr val="black">
                <a:alpha val="40000"/>
              </a:prstClr>
            </a:outerShdw>
          </a:effectLst>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rot="-60000">
            <a:off x="1152144" y="3621024"/>
            <a:ext cx="3044952" cy="210312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rot="60000">
            <a:off x="6345936" y="5888737"/>
            <a:ext cx="1213821" cy="365125"/>
          </a:xfrm>
        </p:spPr>
        <p:txBody>
          <a:bodyPr/>
          <a:lstStyle/>
          <a:p>
            <a:fld id="{B7C3F878-F5E8-489B-AC8A-64F2A7E22C28}" type="datetimeFigureOut">
              <a:rPr lang="en-US" smtClean="0"/>
              <a:pPr/>
              <a:t>1/22/17</a:t>
            </a:fld>
            <a:endParaRPr lang="en-US"/>
          </a:p>
        </p:txBody>
      </p:sp>
      <p:sp>
        <p:nvSpPr>
          <p:cNvPr id="6" name="Footer Placeholder 5"/>
          <p:cNvSpPr>
            <a:spLocks noGrp="1"/>
          </p:cNvSpPr>
          <p:nvPr>
            <p:ph type="ftr" sz="quarter" idx="11"/>
          </p:nvPr>
        </p:nvSpPr>
        <p:spPr>
          <a:xfrm rot="-60000">
            <a:off x="914569" y="5831037"/>
            <a:ext cx="3319043" cy="365125"/>
          </a:xfrm>
        </p:spPr>
        <p:txBody>
          <a:bodyPr/>
          <a:lstStyle/>
          <a:p>
            <a:endParaRPr lang="en-US" dirty="0"/>
          </a:p>
        </p:txBody>
      </p:sp>
      <p:sp>
        <p:nvSpPr>
          <p:cNvPr id="7" name="Slide Number Placeholder 6"/>
          <p:cNvSpPr>
            <a:spLocks noGrp="1"/>
          </p:cNvSpPr>
          <p:nvPr>
            <p:ph type="sldNum" sz="quarter" idx="12"/>
          </p:nvPr>
        </p:nvSpPr>
        <p:spPr>
          <a:xfrm rot="60000">
            <a:off x="7562089" y="5900026"/>
            <a:ext cx="554023" cy="365125"/>
          </a:xfrm>
        </p:spPr>
        <p:txBody>
          <a:bodyPr/>
          <a:lstStyle/>
          <a:p>
            <a:fld id="{651FC063-5EA9-49AF-AFAF-D68C9E82B23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3.jpeg"/><Relationship Id="rId1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15"/>
          <p:cNvGrpSpPr/>
          <p:nvPr/>
        </p:nvGrpSpPr>
        <p:grpSpPr>
          <a:xfrm>
            <a:off x="0" y="0"/>
            <a:ext cx="9144000" cy="6858000"/>
            <a:chOff x="0" y="0"/>
            <a:chExt cx="9144000" cy="6858000"/>
          </a:xfrm>
        </p:grpSpPr>
        <p:sp>
          <p:nvSpPr>
            <p:cNvPr id="8" name="Rectangle 7"/>
            <p:cNvSpPr/>
            <p:nvPr/>
          </p:nvSpPr>
          <p:spPr>
            <a:xfrm>
              <a:off x="0" y="0"/>
              <a:ext cx="7162800" cy="6858000"/>
            </a:xfrm>
            <a:prstGeom prst="rect">
              <a:avLst/>
            </a:prstGeom>
            <a:gradFill flip="none" rotWithShape="1">
              <a:gsLst>
                <a:gs pos="0">
                  <a:srgbClr val="010101">
                    <a:alpha val="51765"/>
                  </a:srgbClr>
                </a:gs>
                <a:gs pos="60000">
                  <a:srgbClr val="FEFEFE">
                    <a:alpha val="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43000" y="0"/>
              <a:ext cx="8001000" cy="6858000"/>
            </a:xfrm>
            <a:prstGeom prst="rect">
              <a:avLst/>
            </a:prstGeom>
            <a:gradFill flip="none" rotWithShape="1">
              <a:gsLst>
                <a:gs pos="0">
                  <a:srgbClr val="010101">
                    <a:alpha val="56000"/>
                  </a:srgbClr>
                </a:gs>
                <a:gs pos="61000">
                  <a:srgbClr val="FEFEFE">
                    <a:alpha val="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rot="10800000">
            <a:off x="628650" y="6069330"/>
            <a:ext cx="7920991" cy="537210"/>
          </a:xfrm>
          <a:custGeom>
            <a:avLst/>
            <a:gdLst>
              <a:gd name="connsiteX0" fmla="*/ 0 w 7955280"/>
              <a:gd name="connsiteY0" fmla="*/ 495300 h 495300"/>
              <a:gd name="connsiteX1" fmla="*/ 169546 w 7955280"/>
              <a:gd name="connsiteY1" fmla="*/ 0 h 495300"/>
              <a:gd name="connsiteX2" fmla="*/ 7785734 w 7955280"/>
              <a:gd name="connsiteY2" fmla="*/ 0 h 495300"/>
              <a:gd name="connsiteX3" fmla="*/ 7955280 w 7955280"/>
              <a:gd name="connsiteY3" fmla="*/ 495300 h 495300"/>
              <a:gd name="connsiteX4" fmla="*/ 0 w 7955280"/>
              <a:gd name="connsiteY4" fmla="*/ 495300 h 495300"/>
              <a:gd name="connsiteX0" fmla="*/ 0 w 7955280"/>
              <a:gd name="connsiteY0" fmla="*/ 495300 h 495300"/>
              <a:gd name="connsiteX1" fmla="*/ 169546 w 7955280"/>
              <a:gd name="connsiteY1" fmla="*/ 0 h 495300"/>
              <a:gd name="connsiteX2" fmla="*/ 3966210 w 7955280"/>
              <a:gd name="connsiteY2" fmla="*/ 95250 h 495300"/>
              <a:gd name="connsiteX3" fmla="*/ 7785734 w 7955280"/>
              <a:gd name="connsiteY3" fmla="*/ 0 h 495300"/>
              <a:gd name="connsiteX4" fmla="*/ 7955280 w 7955280"/>
              <a:gd name="connsiteY4" fmla="*/ 495300 h 495300"/>
              <a:gd name="connsiteX5" fmla="*/ 0 w 7955280"/>
              <a:gd name="connsiteY5" fmla="*/ 49530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5280" h="495300">
                <a:moveTo>
                  <a:pt x="0" y="495300"/>
                </a:moveTo>
                <a:lnTo>
                  <a:pt x="169546" y="0"/>
                </a:lnTo>
                <a:lnTo>
                  <a:pt x="3966210" y="95250"/>
                </a:lnTo>
                <a:lnTo>
                  <a:pt x="7785734" y="0"/>
                </a:lnTo>
                <a:lnTo>
                  <a:pt x="7955280" y="495300"/>
                </a:lnTo>
                <a:lnTo>
                  <a:pt x="0" y="495300"/>
                </a:lnTo>
                <a:close/>
              </a:path>
            </a:pathLst>
          </a:custGeom>
          <a:gradFill flip="none" rotWithShape="1">
            <a:gsLst>
              <a:gs pos="30000">
                <a:srgbClr val="010101">
                  <a:alpha val="34000"/>
                </a:srgbClr>
              </a:gs>
              <a:gs pos="100000">
                <a:srgbClr val="010101">
                  <a:alpha val="26000"/>
                </a:srgbClr>
              </a:gs>
            </a:gsLst>
            <a:path path="circle">
              <a:fillToRect l="50000" t="50000" r="50000" b="50000"/>
            </a:path>
            <a:tileRect/>
          </a:gra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31520" y="575310"/>
            <a:ext cx="7696200" cy="5715000"/>
          </a:xfrm>
          <a:prstGeom prst="rect">
            <a:avLst/>
          </a:prstGeom>
          <a:solidFill>
            <a:schemeClr val="bg1">
              <a:lumMod val="75000"/>
              <a:lumOff val="25000"/>
            </a:schemeClr>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31520" y="576072"/>
            <a:ext cx="7696200" cy="5715000"/>
          </a:xfrm>
          <a:prstGeom prst="rect">
            <a:avLst/>
          </a:prstGeom>
          <a:blipFill dpi="0" rotWithShape="1">
            <a:blip r:embed="rId13"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descr="C:\Users\Administrator\Desktop\Pushpin Dev\Assets\pushpinLeft.png"/>
          <p:cNvPicPr>
            <a:picLocks noChangeAspect="1" noChangeArrowheads="1"/>
          </p:cNvPicPr>
          <p:nvPr/>
        </p:nvPicPr>
        <p:blipFill>
          <a:blip r:embed="rId14" cstate="print"/>
          <a:srcRect/>
          <a:stretch>
            <a:fillRect/>
          </a:stretch>
        </p:blipFill>
        <p:spPr bwMode="auto">
          <a:xfrm rot="1435684">
            <a:off x="543741" y="273091"/>
            <a:ext cx="567831" cy="567830"/>
          </a:xfrm>
          <a:prstGeom prst="rect">
            <a:avLst/>
          </a:prstGeom>
          <a:noFill/>
        </p:spPr>
      </p:pic>
      <p:pic>
        <p:nvPicPr>
          <p:cNvPr id="14" name="Picture 2" descr="C:\Users\Administrator\Desktop\Pushpin Dev\Assets\pushpinLeft.png"/>
          <p:cNvPicPr>
            <a:picLocks noChangeAspect="1" noChangeArrowheads="1"/>
          </p:cNvPicPr>
          <p:nvPr/>
        </p:nvPicPr>
        <p:blipFill>
          <a:blip r:embed="rId14" cstate="print"/>
          <a:srcRect/>
          <a:stretch>
            <a:fillRect/>
          </a:stretch>
        </p:blipFill>
        <p:spPr bwMode="auto">
          <a:xfrm rot="4096196">
            <a:off x="8115079" y="298163"/>
            <a:ext cx="566928" cy="566928"/>
          </a:xfrm>
          <a:prstGeom prst="rect">
            <a:avLst/>
          </a:prstGeom>
          <a:noFill/>
        </p:spPr>
      </p:pic>
      <p:sp>
        <p:nvSpPr>
          <p:cNvPr id="2" name="Title Placeholder 1"/>
          <p:cNvSpPr>
            <a:spLocks noGrp="1"/>
          </p:cNvSpPr>
          <p:nvPr>
            <p:ph type="title"/>
          </p:nvPr>
        </p:nvSpPr>
        <p:spPr>
          <a:xfrm>
            <a:off x="1095023" y="817582"/>
            <a:ext cx="6965245" cy="120248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63040" y="2119257"/>
            <a:ext cx="6196405" cy="3603812"/>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454588" y="5809152"/>
            <a:ext cx="1213821" cy="365125"/>
          </a:xfrm>
          <a:prstGeom prst="rect">
            <a:avLst/>
          </a:prstGeom>
        </p:spPr>
        <p:txBody>
          <a:bodyPr vert="horz" lIns="91440" tIns="45720" rIns="91440" bIns="45720" rtlCol="0" anchor="ctr"/>
          <a:lstStyle>
            <a:lvl1pPr algn="r">
              <a:defRPr sz="1200">
                <a:solidFill>
                  <a:schemeClr val="tx2"/>
                </a:solidFill>
                <a:latin typeface="Rage Italic" pitchFamily="66" charset="0"/>
              </a:defRPr>
            </a:lvl1pPr>
          </a:lstStyle>
          <a:p>
            <a:fld id="{B7C3F878-F5E8-489B-AC8A-64F2A7E22C28}" type="datetimeFigureOut">
              <a:rPr lang="en-US" smtClean="0"/>
              <a:pPr/>
              <a:t>1/22/17</a:t>
            </a:fld>
            <a:endParaRPr lang="en-US" dirty="0"/>
          </a:p>
        </p:txBody>
      </p:sp>
      <p:sp>
        <p:nvSpPr>
          <p:cNvPr id="5" name="Footer Placeholder 4"/>
          <p:cNvSpPr>
            <a:spLocks noGrp="1"/>
          </p:cNvSpPr>
          <p:nvPr>
            <p:ph type="ftr" sz="quarter" idx="3"/>
          </p:nvPr>
        </p:nvSpPr>
        <p:spPr>
          <a:xfrm>
            <a:off x="914401" y="5809152"/>
            <a:ext cx="5540188" cy="365125"/>
          </a:xfrm>
          <a:prstGeom prst="rect">
            <a:avLst/>
          </a:prstGeom>
        </p:spPr>
        <p:txBody>
          <a:bodyPr vert="horz" lIns="91440" tIns="45720" rIns="91440" bIns="45720" rtlCol="0" anchor="ctr"/>
          <a:lstStyle>
            <a:lvl1pPr algn="l">
              <a:defRPr sz="1400">
                <a:solidFill>
                  <a:schemeClr val="tx2"/>
                </a:solidFill>
                <a:latin typeface="Rage Italic" pitchFamily="66" charset="0"/>
              </a:defRPr>
            </a:lvl1pPr>
          </a:lstStyle>
          <a:p>
            <a:endParaRPr lang="en-US" dirty="0"/>
          </a:p>
        </p:txBody>
      </p:sp>
      <p:sp>
        <p:nvSpPr>
          <p:cNvPr id="6" name="Slide Number Placeholder 5"/>
          <p:cNvSpPr>
            <a:spLocks noGrp="1"/>
          </p:cNvSpPr>
          <p:nvPr>
            <p:ph type="sldNum" sz="quarter" idx="4"/>
          </p:nvPr>
        </p:nvSpPr>
        <p:spPr>
          <a:xfrm>
            <a:off x="7670202" y="5809152"/>
            <a:ext cx="554023" cy="365125"/>
          </a:xfrm>
          <a:prstGeom prst="rect">
            <a:avLst/>
          </a:prstGeom>
        </p:spPr>
        <p:txBody>
          <a:bodyPr vert="horz" lIns="91440" tIns="45720" rIns="91440" bIns="45720" rtlCol="0" anchor="ctr"/>
          <a:lstStyle>
            <a:lvl1pPr algn="r">
              <a:defRPr sz="1400">
                <a:solidFill>
                  <a:schemeClr val="tx2"/>
                </a:solidFill>
                <a:latin typeface="Rage Italic" pitchFamily="66" charset="0"/>
              </a:defRPr>
            </a:lvl1pPr>
          </a:lstStyle>
          <a:p>
            <a:fld id="{651FC063-5EA9-49AF-AFAF-D68C9E82B23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2"/>
        </a:buClr>
        <a:buSzPct val="85000"/>
        <a:buFont typeface="Brush Script MT" pitchFamily="66" charset="0"/>
        <a:buChar char="O"/>
        <a:defRPr sz="2400" kern="1200">
          <a:solidFill>
            <a:schemeClr val="tx1"/>
          </a:solidFill>
          <a:latin typeface="+mn-lt"/>
          <a:ea typeface="+mn-ea"/>
          <a:cs typeface="+mn-cs"/>
        </a:defRPr>
      </a:lvl1pPr>
      <a:lvl2pPr marL="640080" indent="-274320" algn="l" defTabSz="914400" rtl="0" eaLnBrk="1" latinLnBrk="0" hangingPunct="1">
        <a:spcBef>
          <a:spcPct val="20000"/>
        </a:spcBef>
        <a:buClr>
          <a:schemeClr val="accent2"/>
        </a:buClr>
        <a:buSzPct val="85000"/>
        <a:buFont typeface="Brush Script MT" pitchFamily="66" charset="0"/>
        <a:buChar char="O"/>
        <a:defRPr sz="2200" kern="1200">
          <a:solidFill>
            <a:schemeClr val="tx1"/>
          </a:solidFill>
          <a:latin typeface="+mn-lt"/>
          <a:ea typeface="+mn-ea"/>
          <a:cs typeface="+mn-cs"/>
        </a:defRPr>
      </a:lvl2pPr>
      <a:lvl3pPr marL="914400" indent="-228600" algn="l" defTabSz="914400" rtl="0" eaLnBrk="1" latinLnBrk="0" hangingPunct="1">
        <a:spcBef>
          <a:spcPct val="20000"/>
        </a:spcBef>
        <a:buClr>
          <a:schemeClr val="accent2"/>
        </a:buClr>
        <a:buSzPct val="85000"/>
        <a:buFont typeface="Brush Script MT" pitchFamily="66" charset="0"/>
        <a:buChar char="O"/>
        <a:defRPr sz="2000" kern="1200">
          <a:solidFill>
            <a:schemeClr val="tx1"/>
          </a:solidFill>
          <a:latin typeface="+mn-lt"/>
          <a:ea typeface="+mn-ea"/>
          <a:cs typeface="+mn-cs"/>
        </a:defRPr>
      </a:lvl3pPr>
      <a:lvl4pPr marL="1280160" indent="-228600" algn="l" defTabSz="914400" rtl="0" eaLnBrk="1" latinLnBrk="0" hangingPunct="1">
        <a:spcBef>
          <a:spcPct val="20000"/>
        </a:spcBef>
        <a:buClr>
          <a:schemeClr val="accent2"/>
        </a:buClr>
        <a:buSzPct val="85000"/>
        <a:buFont typeface="Brush Script MT" pitchFamily="66" charset="0"/>
        <a:buChar char="O"/>
        <a:defRPr sz="1800" kern="1200">
          <a:solidFill>
            <a:schemeClr val="tx1"/>
          </a:solidFill>
          <a:latin typeface="+mn-lt"/>
          <a:ea typeface="+mn-ea"/>
          <a:cs typeface="+mn-cs"/>
        </a:defRPr>
      </a:lvl4pPr>
      <a:lvl5pPr marL="1645920" indent="-228600" algn="l" defTabSz="914400" rtl="0" eaLnBrk="1" latinLnBrk="0" hangingPunct="1">
        <a:spcBef>
          <a:spcPct val="20000"/>
        </a:spcBef>
        <a:buClr>
          <a:schemeClr val="accent2"/>
        </a:buClr>
        <a:buSzPct val="85000"/>
        <a:buFont typeface="Brush Script MT" pitchFamily="66" charset="0"/>
        <a:buChar char="O"/>
        <a:defRPr sz="1600" kern="1200">
          <a:solidFill>
            <a:schemeClr val="tx1"/>
          </a:solidFill>
          <a:latin typeface="+mn-lt"/>
          <a:ea typeface="+mn-ea"/>
          <a:cs typeface="+mn-cs"/>
        </a:defRPr>
      </a:lvl5pPr>
      <a:lvl6pPr marL="2011680" indent="-228600" algn="l" defTabSz="914400" rtl="0" eaLnBrk="1" latinLnBrk="0" hangingPunct="1">
        <a:spcBef>
          <a:spcPct val="20000"/>
        </a:spcBef>
        <a:buClr>
          <a:schemeClr val="accent2"/>
        </a:buClr>
        <a:buSzPct val="85000"/>
        <a:buFont typeface="Brush Script MT" pitchFamily="66" charset="0"/>
        <a:buChar char="O"/>
        <a:defRPr sz="1600" kern="1200">
          <a:solidFill>
            <a:schemeClr val="tx1"/>
          </a:solidFill>
          <a:latin typeface="+mn-lt"/>
          <a:ea typeface="+mn-ea"/>
          <a:cs typeface="+mn-cs"/>
        </a:defRPr>
      </a:lvl6pPr>
      <a:lvl7pPr marL="2377440" indent="-228600" algn="l" defTabSz="914400" rtl="0" eaLnBrk="1" latinLnBrk="0" hangingPunct="1">
        <a:spcBef>
          <a:spcPct val="20000"/>
        </a:spcBef>
        <a:buClr>
          <a:schemeClr val="accent2"/>
        </a:buClr>
        <a:buSzPct val="85000"/>
        <a:buFont typeface="Brush Script MT" pitchFamily="66" charset="0"/>
        <a:buChar char="O"/>
        <a:defRPr sz="1600" kern="1200">
          <a:solidFill>
            <a:schemeClr val="tx1"/>
          </a:solidFill>
          <a:latin typeface="+mn-lt"/>
          <a:ea typeface="+mn-ea"/>
          <a:cs typeface="+mn-cs"/>
        </a:defRPr>
      </a:lvl7pPr>
      <a:lvl8pPr marL="2743200" indent="-228600" algn="l" defTabSz="914400" rtl="0" eaLnBrk="1" latinLnBrk="0" hangingPunct="1">
        <a:spcBef>
          <a:spcPct val="20000"/>
        </a:spcBef>
        <a:buClr>
          <a:schemeClr val="accent2"/>
        </a:buClr>
        <a:buSzPct val="85000"/>
        <a:buFont typeface="Brush Script MT" pitchFamily="66" charset="0"/>
        <a:buChar char="O"/>
        <a:defRPr sz="1600" kern="1200">
          <a:solidFill>
            <a:schemeClr val="tx1"/>
          </a:solidFill>
          <a:latin typeface="+mn-lt"/>
          <a:ea typeface="+mn-ea"/>
          <a:cs typeface="+mn-cs"/>
        </a:defRPr>
      </a:lvl8pPr>
      <a:lvl9pPr marL="3108960" indent="-228600" algn="l" defTabSz="914400" rtl="0" eaLnBrk="1" latinLnBrk="0" hangingPunct="1">
        <a:spcBef>
          <a:spcPct val="20000"/>
        </a:spcBef>
        <a:buClr>
          <a:schemeClr val="accent2"/>
        </a:buClr>
        <a:buSzPct val="85000"/>
        <a:buFont typeface="Brush Script MT" pitchFamily="66" charset="0"/>
        <a:buChar char="O"/>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biostathandbook.com/chigof.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gebelo/gijc/blob/master/Z-Scores.ppt"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census.gov/data/tables/time-series/demo/income-poverty/historical-income-households.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federalreserve.gov/econresdata/scf/scfindex.htm" TargetMode="External"/><Relationship Id="rId3" Type="http://schemas.openxmlformats.org/officeDocument/2006/relationships/hyperlink" Target="http://sda.berkeley.edu/cgi-bin36/hsda?harcscfcomb+scfcomb"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794935"/>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27200" y="3736622"/>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27200" y="2436633"/>
            <a:ext cx="5862652" cy="369332"/>
          </a:xfrm>
          <a:prstGeom prst="rect">
            <a:avLst/>
          </a:prstGeom>
          <a:noFill/>
        </p:spPr>
        <p:txBody>
          <a:bodyPr wrap="square" rtlCol="0">
            <a:spAutoFit/>
          </a:bodyPr>
          <a:lstStyle/>
          <a:p>
            <a:pPr algn="ctr"/>
            <a:r>
              <a:rPr lang="en-US" dirty="0" smtClean="0"/>
              <a:t>Key concepts in reporting on race</a:t>
            </a:r>
            <a:endParaRPr lang="en-US" dirty="0"/>
          </a:p>
        </p:txBody>
      </p:sp>
    </p:spTree>
    <p:extLst>
      <p:ext uri="{BB962C8B-B14F-4D97-AF65-F5344CB8AC3E}">
        <p14:creationId xmlns:p14="http://schemas.microsoft.com/office/powerpoint/2010/main" val="271839136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6" name="Picture 5" descr="Screenshot 2017-01-22 09.03.4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4100" y="2095500"/>
            <a:ext cx="4495800" cy="2654300"/>
          </a:xfrm>
          <a:prstGeom prst="rect">
            <a:avLst/>
          </a:prstGeom>
        </p:spPr>
      </p:pic>
    </p:spTree>
    <p:extLst>
      <p:ext uri="{BB962C8B-B14F-4D97-AF65-F5344CB8AC3E}">
        <p14:creationId xmlns:p14="http://schemas.microsoft.com/office/powerpoint/2010/main" val="10130117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4" name="Picture 3" descr="Screenshot 2017-01-22 09.04.1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9500" y="2247900"/>
            <a:ext cx="4445000" cy="2349500"/>
          </a:xfrm>
          <a:prstGeom prst="rect">
            <a:avLst/>
          </a:prstGeom>
        </p:spPr>
      </p:pic>
    </p:spTree>
    <p:extLst>
      <p:ext uri="{BB962C8B-B14F-4D97-AF65-F5344CB8AC3E}">
        <p14:creationId xmlns:p14="http://schemas.microsoft.com/office/powerpoint/2010/main" val="306177161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646331"/>
          </a:xfrm>
          <a:prstGeom prst="rect">
            <a:avLst/>
          </a:prstGeom>
          <a:noFill/>
        </p:spPr>
        <p:txBody>
          <a:bodyPr wrap="square" rtlCol="0">
            <a:spAutoFit/>
          </a:bodyPr>
          <a:lstStyle/>
          <a:p>
            <a:r>
              <a:rPr lang="en-US" dirty="0" smtClean="0"/>
              <a:t>SEGREGATION: WHAT IS IT AND HOW DO YOU MEASURE IT?</a:t>
            </a:r>
            <a:endParaRPr lang="en-US" dirty="0"/>
          </a:p>
        </p:txBody>
      </p:sp>
      <p:sp>
        <p:nvSpPr>
          <p:cNvPr id="5" name="TextBox 4"/>
          <p:cNvSpPr txBox="1"/>
          <p:nvPr/>
        </p:nvSpPr>
        <p:spPr>
          <a:xfrm>
            <a:off x="1860547" y="3263780"/>
            <a:ext cx="5590122" cy="1815882"/>
          </a:xfrm>
          <a:prstGeom prst="rect">
            <a:avLst/>
          </a:prstGeom>
          <a:noFill/>
        </p:spPr>
        <p:txBody>
          <a:bodyPr wrap="square" rtlCol="0">
            <a:spAutoFit/>
          </a:bodyPr>
          <a:lstStyle/>
          <a:p>
            <a:r>
              <a:rPr lang="en-US" sz="1400" dirty="0" smtClean="0"/>
              <a:t>Download Professor Rosenfeld’s spreadsheet to learn more about the formula, but the quick explanation:</a:t>
            </a:r>
          </a:p>
          <a:p>
            <a:r>
              <a:rPr lang="en-US" sz="1400" dirty="0" smtClean="0"/>
              <a:t>Each row generates a coefficient:</a:t>
            </a:r>
          </a:p>
          <a:p>
            <a:r>
              <a:rPr lang="en-US" sz="1400" dirty="0">
                <a:solidFill>
                  <a:srgbClr val="000000"/>
                </a:solidFill>
                <a:latin typeface="Lucida Grande"/>
                <a:ea typeface="Lucida Grande"/>
                <a:cs typeface="Lucida Grande"/>
              </a:rPr>
              <a:t>=ABS(</a:t>
            </a:r>
            <a:r>
              <a:rPr lang="en-US" sz="1400" dirty="0">
                <a:solidFill>
                  <a:srgbClr val="005109"/>
                </a:solidFill>
                <a:latin typeface="Lucida Grande"/>
                <a:ea typeface="Lucida Grande"/>
                <a:cs typeface="Lucida Grande"/>
              </a:rPr>
              <a:t>(</a:t>
            </a:r>
            <a:r>
              <a:rPr lang="en-US" sz="1400" dirty="0">
                <a:solidFill>
                  <a:srgbClr val="000000"/>
                </a:solidFill>
                <a:latin typeface="Lucida Grande"/>
                <a:ea typeface="Lucida Grande"/>
                <a:cs typeface="Lucida Grande"/>
              </a:rPr>
              <a:t>B113/B$101</a:t>
            </a:r>
            <a:r>
              <a:rPr lang="en-US" sz="1400" dirty="0">
                <a:solidFill>
                  <a:srgbClr val="005109"/>
                </a:solidFill>
                <a:latin typeface="Lucida Grande"/>
                <a:ea typeface="Lucida Grande"/>
                <a:cs typeface="Lucida Grande"/>
              </a:rPr>
              <a:t>)</a:t>
            </a:r>
            <a:r>
              <a:rPr lang="en-US" sz="1400" dirty="0">
                <a:solidFill>
                  <a:srgbClr val="000000"/>
                </a:solidFill>
                <a:latin typeface="Lucida Grande"/>
                <a:ea typeface="Lucida Grande"/>
                <a:cs typeface="Lucida Grande"/>
              </a:rPr>
              <a:t>-</a:t>
            </a:r>
            <a:r>
              <a:rPr lang="en-US" sz="1400" dirty="0">
                <a:solidFill>
                  <a:srgbClr val="005109"/>
                </a:solidFill>
                <a:latin typeface="Lucida Grande"/>
                <a:ea typeface="Lucida Grande"/>
                <a:cs typeface="Lucida Grande"/>
              </a:rPr>
              <a:t>(</a:t>
            </a:r>
            <a:r>
              <a:rPr lang="en-US" sz="1400" dirty="0">
                <a:solidFill>
                  <a:srgbClr val="000000"/>
                </a:solidFill>
                <a:latin typeface="Lucida Grande"/>
                <a:ea typeface="Lucida Grande"/>
                <a:cs typeface="Lucida Grande"/>
              </a:rPr>
              <a:t>C113/C$101</a:t>
            </a:r>
            <a:r>
              <a:rPr lang="en-US" sz="1400" dirty="0">
                <a:solidFill>
                  <a:srgbClr val="005109"/>
                </a:solidFill>
                <a:latin typeface="Lucida Grande"/>
                <a:ea typeface="Lucida Grande"/>
                <a:cs typeface="Lucida Grande"/>
              </a:rPr>
              <a:t>)</a:t>
            </a:r>
            <a:r>
              <a:rPr lang="en-US" sz="1400" dirty="0" smtClean="0">
                <a:solidFill>
                  <a:srgbClr val="000000"/>
                </a:solidFill>
                <a:latin typeface="Lucida Grande"/>
                <a:ea typeface="Lucida Grande"/>
                <a:cs typeface="Lucida Grande"/>
              </a:rPr>
              <a:t>)</a:t>
            </a:r>
          </a:p>
          <a:p>
            <a:r>
              <a:rPr lang="en-US" sz="1400" dirty="0" smtClean="0">
                <a:solidFill>
                  <a:srgbClr val="000000"/>
                </a:solidFill>
                <a:ea typeface="Lucida Grande"/>
                <a:cs typeface="Lucida Grande"/>
              </a:rPr>
              <a:t>Translated: For each neighborhood, we’re calculating the percentage of all whites that live there and subtracting the percentage of all blacks that live there.</a:t>
            </a:r>
            <a:endParaRPr lang="en-US" sz="1400" dirty="0"/>
          </a:p>
          <a:p>
            <a:endParaRPr lang="en-US" sz="1400" dirty="0"/>
          </a:p>
        </p:txBody>
      </p:sp>
    </p:spTree>
    <p:extLst>
      <p:ext uri="{BB962C8B-B14F-4D97-AF65-F5344CB8AC3E}">
        <p14:creationId xmlns:p14="http://schemas.microsoft.com/office/powerpoint/2010/main" val="69556068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85816" y="2200468"/>
            <a:ext cx="5851362" cy="646331"/>
          </a:xfrm>
          <a:prstGeom prst="rect">
            <a:avLst/>
          </a:prstGeom>
          <a:noFill/>
        </p:spPr>
        <p:txBody>
          <a:bodyPr wrap="square" rtlCol="0">
            <a:spAutoFit/>
          </a:bodyPr>
          <a:lstStyle/>
          <a:p>
            <a:r>
              <a:rPr lang="en-US" dirty="0" smtClean="0"/>
              <a:t>SEGREGATION: WHAT IS IT AND HOW DO YOU MEASURE IT?</a:t>
            </a:r>
            <a:endParaRPr lang="en-US" dirty="0"/>
          </a:p>
        </p:txBody>
      </p:sp>
      <p:sp>
        <p:nvSpPr>
          <p:cNvPr id="5" name="TextBox 4"/>
          <p:cNvSpPr txBox="1"/>
          <p:nvPr/>
        </p:nvSpPr>
        <p:spPr>
          <a:xfrm>
            <a:off x="1860547" y="2846799"/>
            <a:ext cx="5590122" cy="1815882"/>
          </a:xfrm>
          <a:prstGeom prst="rect">
            <a:avLst/>
          </a:prstGeom>
          <a:noFill/>
        </p:spPr>
        <p:txBody>
          <a:bodyPr wrap="square" rtlCol="0">
            <a:spAutoFit/>
          </a:bodyPr>
          <a:lstStyle/>
          <a:p>
            <a:r>
              <a:rPr lang="en-US" sz="1400" dirty="0" smtClean="0"/>
              <a:t>Then to calculate the index score itself:</a:t>
            </a:r>
          </a:p>
          <a:p>
            <a:r>
              <a:rPr lang="en-US" sz="1400" dirty="0">
                <a:solidFill>
                  <a:srgbClr val="000000"/>
                </a:solidFill>
                <a:latin typeface="Lucida Grande"/>
                <a:ea typeface="Lucida Grande"/>
                <a:cs typeface="Lucida Grande"/>
              </a:rPr>
              <a:t>=SUM(</a:t>
            </a:r>
            <a:r>
              <a:rPr lang="en-US" sz="1400" dirty="0">
                <a:solidFill>
                  <a:srgbClr val="003ECC"/>
                </a:solidFill>
                <a:latin typeface="Lucida Grande"/>
                <a:ea typeface="Lucida Grande"/>
                <a:cs typeface="Lucida Grande"/>
              </a:rPr>
              <a:t>E91:E100</a:t>
            </a:r>
            <a:r>
              <a:rPr lang="en-US" sz="1400" dirty="0">
                <a:solidFill>
                  <a:srgbClr val="000000"/>
                </a:solidFill>
                <a:latin typeface="Lucida Grande"/>
                <a:ea typeface="Lucida Grande"/>
                <a:cs typeface="Lucida Grande"/>
              </a:rPr>
              <a:t>)*0.5*</a:t>
            </a:r>
            <a:r>
              <a:rPr lang="en-US" sz="1400" dirty="0" smtClean="0">
                <a:solidFill>
                  <a:srgbClr val="000000"/>
                </a:solidFill>
                <a:latin typeface="Lucida Grande"/>
                <a:ea typeface="Lucida Grande"/>
                <a:cs typeface="Lucida Grande"/>
              </a:rPr>
              <a:t>100</a:t>
            </a:r>
          </a:p>
          <a:p>
            <a:r>
              <a:rPr lang="en-US" sz="1400" dirty="0" smtClean="0">
                <a:solidFill>
                  <a:srgbClr val="000000"/>
                </a:solidFill>
                <a:latin typeface="Lucida Grande"/>
                <a:ea typeface="Lucida Grande"/>
                <a:cs typeface="Lucida Grande"/>
              </a:rPr>
              <a:t>Translated: This is the sum of each neighborhood’s coefficient, divided by two because there is two groups, and multiplied by 100 to convert into a whole number. If the result is, say 75, it means that 75 percent of group members would have to move to a different neighborhood to achieve perfect integration.</a:t>
            </a:r>
            <a:endParaRPr lang="en-US" sz="1400" dirty="0"/>
          </a:p>
        </p:txBody>
      </p:sp>
    </p:spTree>
    <p:extLst>
      <p:ext uri="{BB962C8B-B14F-4D97-AF65-F5344CB8AC3E}">
        <p14:creationId xmlns:p14="http://schemas.microsoft.com/office/powerpoint/2010/main" val="354828766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DISPARITY: WHAT IS IT AND HOW DO YOU MEASURE IT?</a:t>
            </a:r>
            <a:endParaRPr lang="en-US" dirty="0"/>
          </a:p>
        </p:txBody>
      </p:sp>
      <p:sp>
        <p:nvSpPr>
          <p:cNvPr id="5" name="TextBox 4"/>
          <p:cNvSpPr txBox="1"/>
          <p:nvPr/>
        </p:nvSpPr>
        <p:spPr>
          <a:xfrm>
            <a:off x="1860547" y="3263780"/>
            <a:ext cx="5590122" cy="738664"/>
          </a:xfrm>
          <a:prstGeom prst="rect">
            <a:avLst/>
          </a:prstGeom>
          <a:noFill/>
        </p:spPr>
        <p:txBody>
          <a:bodyPr wrap="square" rtlCol="0">
            <a:spAutoFit/>
          </a:bodyPr>
          <a:lstStyle/>
          <a:p>
            <a:r>
              <a:rPr lang="en-US" sz="1400" dirty="0" smtClean="0"/>
              <a:t>On the face of it, measuring disparity is as simple as quantifying the difference between groups in whatever category you’re reporting on. But there are still factors to keep in mind, both statistical and journalistic.</a:t>
            </a:r>
            <a:endParaRPr lang="en-US" sz="1400" dirty="0"/>
          </a:p>
        </p:txBody>
      </p:sp>
    </p:spTree>
    <p:extLst>
      <p:ext uri="{BB962C8B-B14F-4D97-AF65-F5344CB8AC3E}">
        <p14:creationId xmlns:p14="http://schemas.microsoft.com/office/powerpoint/2010/main" val="110775102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DISPARITY: WHAT IS IT AND HOW DO YOU MEASURE IT?</a:t>
            </a:r>
            <a:endParaRPr lang="en-US" dirty="0"/>
          </a:p>
        </p:txBody>
      </p:sp>
      <p:sp>
        <p:nvSpPr>
          <p:cNvPr id="5" name="TextBox 4"/>
          <p:cNvSpPr txBox="1"/>
          <p:nvPr/>
        </p:nvSpPr>
        <p:spPr>
          <a:xfrm>
            <a:off x="1860547" y="3263780"/>
            <a:ext cx="5590122" cy="1384995"/>
          </a:xfrm>
          <a:prstGeom prst="rect">
            <a:avLst/>
          </a:prstGeom>
          <a:noFill/>
        </p:spPr>
        <p:txBody>
          <a:bodyPr wrap="square" rtlCol="0">
            <a:spAutoFit/>
          </a:bodyPr>
          <a:lstStyle/>
          <a:p>
            <a:r>
              <a:rPr lang="en-US" sz="1400" dirty="0" smtClean="0"/>
              <a:t>First and foremost, you need to consider whether the differences you’ve measured are significant. There is statistical significance, which you can calculate with a formula, but also common sense – if test scores in your city are two percentage points higher for one group compared to another, the difference might be statistically significant, but is it meaningful? What about a difference of five points?</a:t>
            </a:r>
            <a:endParaRPr lang="en-US" sz="1400" dirty="0"/>
          </a:p>
        </p:txBody>
      </p:sp>
    </p:spTree>
    <p:extLst>
      <p:ext uri="{BB962C8B-B14F-4D97-AF65-F5344CB8AC3E}">
        <p14:creationId xmlns:p14="http://schemas.microsoft.com/office/powerpoint/2010/main" val="334322304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5" name="TextBox 4"/>
          <p:cNvSpPr txBox="1"/>
          <p:nvPr/>
        </p:nvSpPr>
        <p:spPr>
          <a:xfrm>
            <a:off x="1845780" y="2058740"/>
            <a:ext cx="5590122" cy="954107"/>
          </a:xfrm>
          <a:prstGeom prst="rect">
            <a:avLst/>
          </a:prstGeom>
          <a:noFill/>
        </p:spPr>
        <p:txBody>
          <a:bodyPr wrap="square" rtlCol="0">
            <a:spAutoFit/>
          </a:bodyPr>
          <a:lstStyle/>
          <a:p>
            <a:r>
              <a:rPr lang="en-US" sz="1400" dirty="0" smtClean="0"/>
              <a:t>This table shows the racial distribution of inmates sentenced to solitary confinement at the Clinton Correctional Facility in 2015, compared to the overall inmate population. As you can see, white inmates got sent to solitary at much lower rate:</a:t>
            </a:r>
            <a:endParaRPr lang="en-US" sz="1400" dirty="0"/>
          </a:p>
        </p:txBody>
      </p:sp>
      <p:pic>
        <p:nvPicPr>
          <p:cNvPr id="6" name="Picture 5" descr="Screenshot 2017-01-22 16.24.3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1300" y="3137515"/>
            <a:ext cx="3581400" cy="1498600"/>
          </a:xfrm>
          <a:prstGeom prst="rect">
            <a:avLst/>
          </a:prstGeom>
        </p:spPr>
      </p:pic>
    </p:spTree>
    <p:extLst>
      <p:ext uri="{BB962C8B-B14F-4D97-AF65-F5344CB8AC3E}">
        <p14:creationId xmlns:p14="http://schemas.microsoft.com/office/powerpoint/2010/main" val="412685098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DISPARITY: WHAT IS IT AND HOW DO YOU MEASURE IT?</a:t>
            </a:r>
            <a:endParaRPr lang="en-US" dirty="0"/>
          </a:p>
        </p:txBody>
      </p:sp>
      <p:sp>
        <p:nvSpPr>
          <p:cNvPr id="5" name="TextBox 4"/>
          <p:cNvSpPr txBox="1"/>
          <p:nvPr/>
        </p:nvSpPr>
        <p:spPr>
          <a:xfrm>
            <a:off x="1860547" y="3263780"/>
            <a:ext cx="5590122" cy="1384995"/>
          </a:xfrm>
          <a:prstGeom prst="rect">
            <a:avLst/>
          </a:prstGeom>
          <a:noFill/>
        </p:spPr>
        <p:txBody>
          <a:bodyPr wrap="square" rtlCol="0">
            <a:spAutoFit/>
          </a:bodyPr>
          <a:lstStyle/>
          <a:p>
            <a:r>
              <a:rPr lang="en-US" sz="1400" dirty="0" smtClean="0"/>
              <a:t>The difference seems large and obvious. But what if somebody wanted to argue there were only a 402 SHU sentences, the disparity could have happened by chance. For a better explanation </a:t>
            </a:r>
            <a:r>
              <a:rPr lang="en-US" sz="1400" dirty="0"/>
              <a:t>of the math, see </a:t>
            </a:r>
            <a:r>
              <a:rPr lang="en-US" sz="1400" dirty="0">
                <a:hlinkClick r:id="rId2"/>
              </a:rPr>
              <a:t>http://www.biostathandbook.com/</a:t>
            </a:r>
            <a:r>
              <a:rPr lang="en-US" sz="1400" dirty="0" smtClean="0">
                <a:hlinkClick r:id="rId2"/>
              </a:rPr>
              <a:t>chigof.html</a:t>
            </a:r>
            <a:r>
              <a:rPr lang="en-US" sz="1400" dirty="0" smtClean="0"/>
              <a:t>. Using the “goodness of fit” spreadsheet on this page, let’s look at a data example how to assess this:</a:t>
            </a:r>
            <a:endParaRPr lang="en-US" sz="1400" dirty="0"/>
          </a:p>
        </p:txBody>
      </p:sp>
    </p:spTree>
    <p:extLst>
      <p:ext uri="{BB962C8B-B14F-4D97-AF65-F5344CB8AC3E}">
        <p14:creationId xmlns:p14="http://schemas.microsoft.com/office/powerpoint/2010/main" val="189718559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DISPARITY: WHAT IS IT AND HOW DO YOU MEASURE IT?</a:t>
            </a:r>
            <a:endParaRPr lang="en-US" dirty="0"/>
          </a:p>
        </p:txBody>
      </p:sp>
      <p:sp>
        <p:nvSpPr>
          <p:cNvPr id="5" name="TextBox 4"/>
          <p:cNvSpPr txBox="1"/>
          <p:nvPr/>
        </p:nvSpPr>
        <p:spPr>
          <a:xfrm>
            <a:off x="1860547" y="3263780"/>
            <a:ext cx="5590122" cy="307777"/>
          </a:xfrm>
          <a:prstGeom prst="rect">
            <a:avLst/>
          </a:prstGeom>
          <a:noFill/>
        </p:spPr>
        <p:txBody>
          <a:bodyPr wrap="square" rtlCol="0">
            <a:spAutoFit/>
          </a:bodyPr>
          <a:lstStyle/>
          <a:p>
            <a:endParaRPr lang="en-US" sz="1400" dirty="0"/>
          </a:p>
        </p:txBody>
      </p:sp>
      <p:pic>
        <p:nvPicPr>
          <p:cNvPr id="6" name="Picture 5" descr="Screenshot 2017-01-22 16.19.3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1100" y="3042383"/>
            <a:ext cx="4241800" cy="1460500"/>
          </a:xfrm>
          <a:prstGeom prst="rect">
            <a:avLst/>
          </a:prstGeom>
        </p:spPr>
      </p:pic>
      <p:sp>
        <p:nvSpPr>
          <p:cNvPr id="8" name="TextBox 7"/>
          <p:cNvSpPr txBox="1"/>
          <p:nvPr/>
        </p:nvSpPr>
        <p:spPr>
          <a:xfrm>
            <a:off x="2096807" y="4502883"/>
            <a:ext cx="4769499" cy="523220"/>
          </a:xfrm>
          <a:prstGeom prst="rect">
            <a:avLst/>
          </a:prstGeom>
          <a:noFill/>
        </p:spPr>
        <p:txBody>
          <a:bodyPr wrap="square" rtlCol="0">
            <a:spAutoFit/>
          </a:bodyPr>
          <a:lstStyle/>
          <a:p>
            <a:r>
              <a:rPr lang="en-US" sz="1400" dirty="0" smtClean="0"/>
              <a:t>Chi-square analysis tells you likelihood the difference is by chance</a:t>
            </a:r>
            <a:r>
              <a:rPr lang="is-IS" sz="1400" dirty="0" smtClean="0"/>
              <a:t>…</a:t>
            </a:r>
            <a:endParaRPr lang="en-US" sz="1400" dirty="0"/>
          </a:p>
        </p:txBody>
      </p:sp>
    </p:spTree>
    <p:extLst>
      <p:ext uri="{BB962C8B-B14F-4D97-AF65-F5344CB8AC3E}">
        <p14:creationId xmlns:p14="http://schemas.microsoft.com/office/powerpoint/2010/main" val="424058629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DISPARITY: WHAT IS IT AND HOW DO YOU MEASURE IT?</a:t>
            </a:r>
            <a:endParaRPr lang="en-US" dirty="0"/>
          </a:p>
        </p:txBody>
      </p:sp>
      <p:sp>
        <p:nvSpPr>
          <p:cNvPr id="5" name="TextBox 4"/>
          <p:cNvSpPr txBox="1"/>
          <p:nvPr/>
        </p:nvSpPr>
        <p:spPr>
          <a:xfrm>
            <a:off x="1860547" y="3263780"/>
            <a:ext cx="5590122" cy="307777"/>
          </a:xfrm>
          <a:prstGeom prst="rect">
            <a:avLst/>
          </a:prstGeom>
          <a:noFill/>
        </p:spPr>
        <p:txBody>
          <a:bodyPr wrap="square" rtlCol="0">
            <a:spAutoFit/>
          </a:bodyPr>
          <a:lstStyle/>
          <a:p>
            <a:endParaRPr lang="en-US" sz="1400" dirty="0"/>
          </a:p>
        </p:txBody>
      </p:sp>
      <p:sp>
        <p:nvSpPr>
          <p:cNvPr id="8" name="TextBox 7"/>
          <p:cNvSpPr txBox="1"/>
          <p:nvPr/>
        </p:nvSpPr>
        <p:spPr>
          <a:xfrm>
            <a:off x="2096807" y="4502883"/>
            <a:ext cx="4769499" cy="307777"/>
          </a:xfrm>
          <a:prstGeom prst="rect">
            <a:avLst/>
          </a:prstGeom>
          <a:noFill/>
        </p:spPr>
        <p:txBody>
          <a:bodyPr wrap="square" rtlCol="0">
            <a:spAutoFit/>
          </a:bodyPr>
          <a:lstStyle/>
          <a:p>
            <a:r>
              <a:rPr lang="en-US" sz="1400" dirty="0"/>
              <a:t>http://</a:t>
            </a:r>
            <a:r>
              <a:rPr lang="en-US" sz="1400" dirty="0" err="1"/>
              <a:t>www.amstat.org</a:t>
            </a:r>
            <a:r>
              <a:rPr lang="en-US" sz="1400" dirty="0"/>
              <a:t>/</a:t>
            </a:r>
            <a:r>
              <a:rPr lang="en-US" sz="1400" dirty="0" err="1"/>
              <a:t>asa</a:t>
            </a:r>
            <a:r>
              <a:rPr lang="en-US" sz="1400" dirty="0"/>
              <a:t>/files/</a:t>
            </a:r>
            <a:r>
              <a:rPr lang="en-US" sz="1400" dirty="0" err="1"/>
              <a:t>pdfs</a:t>
            </a:r>
            <a:r>
              <a:rPr lang="en-US" sz="1400" dirty="0"/>
              <a:t>/P-</a:t>
            </a:r>
            <a:r>
              <a:rPr lang="en-US" sz="1400" dirty="0" err="1"/>
              <a:t>ValueStatement.pdf</a:t>
            </a:r>
            <a:endParaRPr lang="en-US" sz="1400" dirty="0"/>
          </a:p>
        </p:txBody>
      </p:sp>
      <p:pic>
        <p:nvPicPr>
          <p:cNvPr id="7" name="Picture 6" descr="Screenshot 2017-01-26 23.37.0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6282" y="3263780"/>
            <a:ext cx="6851791" cy="994266"/>
          </a:xfrm>
          <a:prstGeom prst="rect">
            <a:avLst/>
          </a:prstGeom>
        </p:spPr>
      </p:pic>
    </p:spTree>
    <p:extLst>
      <p:ext uri="{BB962C8B-B14F-4D97-AF65-F5344CB8AC3E}">
        <p14:creationId xmlns:p14="http://schemas.microsoft.com/office/powerpoint/2010/main" val="151099640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DIVERSITY: WHAT IS IT AND HOW DO YOU MEASURE IT?</a:t>
            </a:r>
            <a:endParaRPr lang="en-US" dirty="0"/>
          </a:p>
        </p:txBody>
      </p:sp>
    </p:spTree>
    <p:extLst>
      <p:ext uri="{BB962C8B-B14F-4D97-AF65-F5344CB8AC3E}">
        <p14:creationId xmlns:p14="http://schemas.microsoft.com/office/powerpoint/2010/main" val="239675487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DISPARITY: WHAT IS IT AND HOW DO YOU MEASURE IT?</a:t>
            </a:r>
            <a:endParaRPr lang="en-US" dirty="0"/>
          </a:p>
        </p:txBody>
      </p:sp>
      <p:sp>
        <p:nvSpPr>
          <p:cNvPr id="5" name="TextBox 4"/>
          <p:cNvSpPr txBox="1"/>
          <p:nvPr/>
        </p:nvSpPr>
        <p:spPr>
          <a:xfrm>
            <a:off x="1860547" y="3263780"/>
            <a:ext cx="5590122" cy="307777"/>
          </a:xfrm>
          <a:prstGeom prst="rect">
            <a:avLst/>
          </a:prstGeom>
          <a:noFill/>
        </p:spPr>
        <p:txBody>
          <a:bodyPr wrap="square" rtlCol="0">
            <a:spAutoFit/>
          </a:bodyPr>
          <a:lstStyle/>
          <a:p>
            <a:endParaRPr lang="en-US" sz="1400" dirty="0"/>
          </a:p>
        </p:txBody>
      </p:sp>
      <p:sp>
        <p:nvSpPr>
          <p:cNvPr id="7" name="TextBox 6"/>
          <p:cNvSpPr txBox="1"/>
          <p:nvPr/>
        </p:nvSpPr>
        <p:spPr>
          <a:xfrm>
            <a:off x="2451197" y="3263780"/>
            <a:ext cx="4326512" cy="954107"/>
          </a:xfrm>
          <a:prstGeom prst="rect">
            <a:avLst/>
          </a:prstGeom>
          <a:noFill/>
        </p:spPr>
        <p:txBody>
          <a:bodyPr wrap="square" rtlCol="0">
            <a:spAutoFit/>
          </a:bodyPr>
          <a:lstStyle/>
          <a:p>
            <a:r>
              <a:rPr lang="en-US" sz="1400" dirty="0" smtClean="0"/>
              <a:t>An important technique for any data analysis is to “account for” other variables. Example: Does the racial disparity you find hold up for all age groups or is it concentrated among young people? </a:t>
            </a:r>
            <a:endParaRPr lang="en-US" sz="1400" u="sng" dirty="0"/>
          </a:p>
        </p:txBody>
      </p:sp>
    </p:spTree>
    <p:extLst>
      <p:ext uri="{BB962C8B-B14F-4D97-AF65-F5344CB8AC3E}">
        <p14:creationId xmlns:p14="http://schemas.microsoft.com/office/powerpoint/2010/main" val="166778632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DISPARITY: WHAT IS IT AND HOW DO YOU MEASURE IT?</a:t>
            </a:r>
            <a:endParaRPr lang="en-US" dirty="0"/>
          </a:p>
        </p:txBody>
      </p:sp>
      <p:sp>
        <p:nvSpPr>
          <p:cNvPr id="5" name="TextBox 4"/>
          <p:cNvSpPr txBox="1"/>
          <p:nvPr/>
        </p:nvSpPr>
        <p:spPr>
          <a:xfrm>
            <a:off x="1860547" y="3263780"/>
            <a:ext cx="5590122" cy="307777"/>
          </a:xfrm>
          <a:prstGeom prst="rect">
            <a:avLst/>
          </a:prstGeom>
          <a:noFill/>
        </p:spPr>
        <p:txBody>
          <a:bodyPr wrap="square" rtlCol="0">
            <a:spAutoFit/>
          </a:bodyPr>
          <a:lstStyle/>
          <a:p>
            <a:endParaRPr lang="en-US" sz="1400" dirty="0"/>
          </a:p>
        </p:txBody>
      </p:sp>
      <p:sp>
        <p:nvSpPr>
          <p:cNvPr id="7" name="TextBox 6"/>
          <p:cNvSpPr txBox="1"/>
          <p:nvPr/>
        </p:nvSpPr>
        <p:spPr>
          <a:xfrm>
            <a:off x="2451197" y="3263780"/>
            <a:ext cx="4326512" cy="1600438"/>
          </a:xfrm>
          <a:prstGeom prst="rect">
            <a:avLst/>
          </a:prstGeom>
          <a:noFill/>
        </p:spPr>
        <p:txBody>
          <a:bodyPr wrap="square" rtlCol="0">
            <a:spAutoFit/>
          </a:bodyPr>
          <a:lstStyle/>
          <a:p>
            <a:r>
              <a:rPr lang="en-US" sz="1400" dirty="0" smtClean="0"/>
              <a:t>Start with your total population, then look at the components. Social scientists – and journalists – often conduct regression analysis to account for multiple factors at once.</a:t>
            </a:r>
          </a:p>
          <a:p>
            <a:endParaRPr lang="en-US" sz="1400" u="sng" dirty="0"/>
          </a:p>
          <a:p>
            <a:r>
              <a:rPr lang="en-US" sz="1400" u="sng" dirty="0"/>
              <a:t>See https://</a:t>
            </a:r>
            <a:r>
              <a:rPr lang="en-US" sz="1400" u="sng" dirty="0" err="1"/>
              <a:t>www.youtube.com</a:t>
            </a:r>
            <a:r>
              <a:rPr lang="en-US" sz="1400" u="sng" dirty="0"/>
              <a:t>/</a:t>
            </a:r>
            <a:r>
              <a:rPr lang="en-US" sz="1400" u="sng" dirty="0" err="1"/>
              <a:t>playlist?list</a:t>
            </a:r>
            <a:r>
              <a:rPr lang="en-US" sz="1400" u="sng" dirty="0"/>
              <a:t>=PL8jfD0J4Etj3Doaj7IirVZW9wJ42DiyJt</a:t>
            </a:r>
          </a:p>
        </p:txBody>
      </p:sp>
    </p:spTree>
    <p:extLst>
      <p:ext uri="{BB962C8B-B14F-4D97-AF65-F5344CB8AC3E}">
        <p14:creationId xmlns:p14="http://schemas.microsoft.com/office/powerpoint/2010/main" val="187754456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DISPARITY: WHAT IS IT AND HOW DO YOU MEASURE IT?</a:t>
            </a:r>
            <a:endParaRPr lang="en-US" dirty="0"/>
          </a:p>
        </p:txBody>
      </p:sp>
      <p:sp>
        <p:nvSpPr>
          <p:cNvPr id="5" name="TextBox 4"/>
          <p:cNvSpPr txBox="1"/>
          <p:nvPr/>
        </p:nvSpPr>
        <p:spPr>
          <a:xfrm>
            <a:off x="1860547" y="3263780"/>
            <a:ext cx="5590122" cy="738664"/>
          </a:xfrm>
          <a:prstGeom prst="rect">
            <a:avLst/>
          </a:prstGeom>
          <a:noFill/>
        </p:spPr>
        <p:txBody>
          <a:bodyPr wrap="square" rtlCol="0">
            <a:spAutoFit/>
          </a:bodyPr>
          <a:lstStyle/>
          <a:p>
            <a:r>
              <a:rPr lang="en-US" sz="1400" dirty="0" smtClean="0"/>
              <a:t>Another thing to consider is scale. All 5-point differences are not alike. It’s important to consider the natural scale of what you’re looking at. What are the lowest values? What are the highest? </a:t>
            </a:r>
            <a:endParaRPr lang="en-US" sz="1400" dirty="0"/>
          </a:p>
        </p:txBody>
      </p:sp>
    </p:spTree>
    <p:extLst>
      <p:ext uri="{BB962C8B-B14F-4D97-AF65-F5344CB8AC3E}">
        <p14:creationId xmlns:p14="http://schemas.microsoft.com/office/powerpoint/2010/main" val="3115155298"/>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DISPARITY: WHAT IS IT AND HOW DO YOU MEASURE IT?</a:t>
            </a:r>
            <a:endParaRPr lang="en-US" dirty="0"/>
          </a:p>
        </p:txBody>
      </p:sp>
      <p:sp>
        <p:nvSpPr>
          <p:cNvPr id="5" name="TextBox 4"/>
          <p:cNvSpPr txBox="1"/>
          <p:nvPr/>
        </p:nvSpPr>
        <p:spPr>
          <a:xfrm>
            <a:off x="1860547" y="3263780"/>
            <a:ext cx="5590122" cy="1169551"/>
          </a:xfrm>
          <a:prstGeom prst="rect">
            <a:avLst/>
          </a:prstGeom>
          <a:noFill/>
        </p:spPr>
        <p:txBody>
          <a:bodyPr wrap="square" rtlCol="0">
            <a:spAutoFit/>
          </a:bodyPr>
          <a:lstStyle/>
          <a:p>
            <a:r>
              <a:rPr lang="en-US" sz="1400" dirty="0" smtClean="0"/>
              <a:t>Using school data as an example, if you look at, say, school-level test passing rates, you’ll probably see a range of something like 30 to 90 – a very normal distribution. But if you look at school attendance rates, the range might be from 85 to 99 – much more compressed, and therefore, a five point difference could be much more significant.</a:t>
            </a:r>
            <a:endParaRPr lang="en-US" sz="1400" dirty="0"/>
          </a:p>
        </p:txBody>
      </p:sp>
    </p:spTree>
    <p:extLst>
      <p:ext uri="{BB962C8B-B14F-4D97-AF65-F5344CB8AC3E}">
        <p14:creationId xmlns:p14="http://schemas.microsoft.com/office/powerpoint/2010/main" val="86494071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DISPARITY: WHAT IS IT AND HOW DO YOU MEASURE IT?</a:t>
            </a:r>
            <a:endParaRPr lang="en-US" dirty="0"/>
          </a:p>
        </p:txBody>
      </p:sp>
      <p:sp>
        <p:nvSpPr>
          <p:cNvPr id="5" name="TextBox 4"/>
          <p:cNvSpPr txBox="1"/>
          <p:nvPr/>
        </p:nvSpPr>
        <p:spPr>
          <a:xfrm>
            <a:off x="1860547" y="3263780"/>
            <a:ext cx="5590122" cy="1384995"/>
          </a:xfrm>
          <a:prstGeom prst="rect">
            <a:avLst/>
          </a:prstGeom>
          <a:noFill/>
        </p:spPr>
        <p:txBody>
          <a:bodyPr wrap="square" rtlCol="0">
            <a:spAutoFit/>
          </a:bodyPr>
          <a:lstStyle/>
          <a:p>
            <a:r>
              <a:rPr lang="en-US" sz="1400" dirty="0" smtClean="0"/>
              <a:t>Therefore, a lot of social scientists prefer to “standardize” data into a common scale. One of the most common techniques is to use “z-scores”. Z-scores measure the distance a number is from the average value in standard deviations. </a:t>
            </a:r>
            <a:r>
              <a:rPr lang="en-US" sz="1400" dirty="0"/>
              <a:t>See </a:t>
            </a:r>
            <a:r>
              <a:rPr lang="en-US" sz="1400" dirty="0">
                <a:hlinkClick r:id="rId2"/>
              </a:rPr>
              <a:t>https://github.com/gebelo/gijc/blob/master/Z-</a:t>
            </a:r>
            <a:r>
              <a:rPr lang="en-US" sz="1400" dirty="0" smtClean="0">
                <a:hlinkClick r:id="rId2"/>
              </a:rPr>
              <a:t>Scores.ppt</a:t>
            </a:r>
            <a:r>
              <a:rPr lang="en-US" sz="1400" dirty="0" smtClean="0"/>
              <a:t> for more information.</a:t>
            </a:r>
            <a:endParaRPr lang="en-US" sz="1400" dirty="0"/>
          </a:p>
        </p:txBody>
      </p:sp>
    </p:spTree>
    <p:extLst>
      <p:ext uri="{BB962C8B-B14F-4D97-AF65-F5344CB8AC3E}">
        <p14:creationId xmlns:p14="http://schemas.microsoft.com/office/powerpoint/2010/main" val="86494071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5" name="TextBox 4"/>
          <p:cNvSpPr txBox="1"/>
          <p:nvPr/>
        </p:nvSpPr>
        <p:spPr>
          <a:xfrm>
            <a:off x="1845780" y="2181849"/>
            <a:ext cx="5590122" cy="1815882"/>
          </a:xfrm>
          <a:prstGeom prst="rect">
            <a:avLst/>
          </a:prstGeom>
          <a:noFill/>
        </p:spPr>
        <p:txBody>
          <a:bodyPr wrap="square" rtlCol="0">
            <a:spAutoFit/>
          </a:bodyPr>
          <a:lstStyle/>
          <a:p>
            <a:r>
              <a:rPr lang="en-US" sz="1400" dirty="0" smtClean="0"/>
              <a:t>Some datasets often used in reporting on disparity:</a:t>
            </a:r>
          </a:p>
          <a:p>
            <a:endParaRPr lang="en-US" sz="1400" dirty="0"/>
          </a:p>
          <a:p>
            <a:r>
              <a:rPr lang="en-US" sz="1400" dirty="0"/>
              <a:t>CURRENT POPULATION SURVEY -- </a:t>
            </a:r>
            <a:r>
              <a:rPr lang="en-US" sz="1400" dirty="0">
                <a:hlinkClick r:id="rId2"/>
              </a:rPr>
              <a:t>http://www.census.gov/data/tables/time-series/demo/income-poverty/historical-income-</a:t>
            </a:r>
            <a:r>
              <a:rPr lang="en-US" sz="1400" dirty="0" smtClean="0">
                <a:hlinkClick r:id="rId2"/>
              </a:rPr>
              <a:t>households.html</a:t>
            </a:r>
            <a:endParaRPr lang="en-US" sz="1400" dirty="0" smtClean="0"/>
          </a:p>
          <a:p>
            <a:endParaRPr lang="en-US" sz="1400" dirty="0"/>
          </a:p>
          <a:p>
            <a:r>
              <a:rPr lang="en-US" sz="1400" dirty="0" smtClean="0"/>
              <a:t>-- Base household income by race -- </a:t>
            </a:r>
            <a:endParaRPr lang="en-US" sz="1400" dirty="0"/>
          </a:p>
          <a:p>
            <a:endParaRPr lang="en-US" sz="1400" dirty="0"/>
          </a:p>
        </p:txBody>
      </p:sp>
    </p:spTree>
    <p:extLst>
      <p:ext uri="{BB962C8B-B14F-4D97-AF65-F5344CB8AC3E}">
        <p14:creationId xmlns:p14="http://schemas.microsoft.com/office/powerpoint/2010/main" val="377418745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5" name="TextBox 4"/>
          <p:cNvSpPr txBox="1"/>
          <p:nvPr/>
        </p:nvSpPr>
        <p:spPr>
          <a:xfrm>
            <a:off x="1845780" y="2181849"/>
            <a:ext cx="5590122" cy="2031325"/>
          </a:xfrm>
          <a:prstGeom prst="rect">
            <a:avLst/>
          </a:prstGeom>
          <a:noFill/>
        </p:spPr>
        <p:txBody>
          <a:bodyPr wrap="square" rtlCol="0">
            <a:spAutoFit/>
          </a:bodyPr>
          <a:lstStyle/>
          <a:p>
            <a:r>
              <a:rPr lang="en-US" sz="1400" dirty="0" smtClean="0"/>
              <a:t>Some datasets often used in reporting on disparity:</a:t>
            </a:r>
          </a:p>
          <a:p>
            <a:endParaRPr lang="en-US" sz="1400" dirty="0"/>
          </a:p>
          <a:p>
            <a:r>
              <a:rPr lang="en-US" sz="1400" dirty="0" smtClean="0"/>
              <a:t>SURVEY OF CONSUMER FINANCE</a:t>
            </a:r>
          </a:p>
          <a:p>
            <a:endParaRPr lang="en-US" sz="1400" dirty="0"/>
          </a:p>
          <a:p>
            <a:r>
              <a:rPr lang="en-US" sz="1400" dirty="0">
                <a:hlinkClick r:id="rId2"/>
              </a:rPr>
              <a:t>https://www.federalreserve.gov/econresdata/scf/</a:t>
            </a:r>
            <a:r>
              <a:rPr lang="en-US" sz="1400" dirty="0" smtClean="0">
                <a:hlinkClick r:id="rId2"/>
              </a:rPr>
              <a:t>scfindex.htm</a:t>
            </a:r>
            <a:r>
              <a:rPr lang="en-US" sz="1400" dirty="0" smtClean="0"/>
              <a:t> -- summary data</a:t>
            </a:r>
          </a:p>
          <a:p>
            <a:r>
              <a:rPr lang="en-US" sz="1400" dirty="0">
                <a:hlinkClick r:id="rId3"/>
              </a:rPr>
              <a:t>http://sda.berkeley.edu/cgi-bin36/hsda?harcscfcomb+</a:t>
            </a:r>
            <a:r>
              <a:rPr lang="en-US" sz="1400" dirty="0" smtClean="0">
                <a:hlinkClick r:id="rId3"/>
              </a:rPr>
              <a:t>scfcomb</a:t>
            </a:r>
            <a:r>
              <a:rPr lang="en-US" sz="1400" dirty="0" smtClean="0"/>
              <a:t> -- excellent query interface, all years</a:t>
            </a:r>
          </a:p>
          <a:p>
            <a:endParaRPr lang="en-US" sz="1400" dirty="0"/>
          </a:p>
        </p:txBody>
      </p:sp>
    </p:spTree>
    <p:extLst>
      <p:ext uri="{BB962C8B-B14F-4D97-AF65-F5344CB8AC3E}">
        <p14:creationId xmlns:p14="http://schemas.microsoft.com/office/powerpoint/2010/main" val="1962059630"/>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4" name="Picture 3" descr="Screenshot 2017-01-26 23.03.1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6295" y="1067899"/>
            <a:ext cx="6289817" cy="4499726"/>
          </a:xfrm>
          <a:prstGeom prst="rect">
            <a:avLst/>
          </a:prstGeom>
        </p:spPr>
      </p:pic>
    </p:spTree>
    <p:extLst>
      <p:ext uri="{BB962C8B-B14F-4D97-AF65-F5344CB8AC3E}">
        <p14:creationId xmlns:p14="http://schemas.microsoft.com/office/powerpoint/2010/main" val="1970930488"/>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5" name="TextBox 4"/>
          <p:cNvSpPr txBox="1"/>
          <p:nvPr/>
        </p:nvSpPr>
        <p:spPr>
          <a:xfrm>
            <a:off x="1845780" y="2181849"/>
            <a:ext cx="5590122" cy="1815882"/>
          </a:xfrm>
          <a:prstGeom prst="rect">
            <a:avLst/>
          </a:prstGeom>
          <a:noFill/>
        </p:spPr>
        <p:txBody>
          <a:bodyPr wrap="square" rtlCol="0">
            <a:spAutoFit/>
          </a:bodyPr>
          <a:lstStyle/>
          <a:p>
            <a:r>
              <a:rPr lang="en-US" sz="1400" dirty="0" smtClean="0"/>
              <a:t>Some datasets often used in reporting on disparity:</a:t>
            </a:r>
          </a:p>
          <a:p>
            <a:endParaRPr lang="en-US" sz="1400" dirty="0"/>
          </a:p>
          <a:p>
            <a:r>
              <a:rPr lang="en-US" sz="1400" dirty="0" smtClean="0"/>
              <a:t>HOME MORTGAGE DISCLOSURE ACT DATA (HMDA)</a:t>
            </a:r>
          </a:p>
          <a:p>
            <a:endParaRPr lang="en-US" sz="1400" dirty="0" smtClean="0"/>
          </a:p>
          <a:p>
            <a:endParaRPr lang="en-US" sz="1400" dirty="0"/>
          </a:p>
          <a:p>
            <a:r>
              <a:rPr lang="en-US" sz="1400" dirty="0"/>
              <a:t>https://</a:t>
            </a:r>
            <a:r>
              <a:rPr lang="en-US" sz="1400" dirty="0" err="1"/>
              <a:t>ire.org</a:t>
            </a:r>
            <a:r>
              <a:rPr lang="en-US" sz="1400" dirty="0"/>
              <a:t>/</a:t>
            </a:r>
            <a:r>
              <a:rPr lang="en-US" sz="1400" dirty="0" err="1"/>
              <a:t>nicar</a:t>
            </a:r>
            <a:r>
              <a:rPr lang="en-US" sz="1400" dirty="0"/>
              <a:t>/database-library/databases/</a:t>
            </a:r>
            <a:r>
              <a:rPr lang="en-US" sz="1400" dirty="0" err="1"/>
              <a:t>hmda</a:t>
            </a:r>
            <a:r>
              <a:rPr lang="en-US" sz="1400" dirty="0" smtClean="0"/>
              <a:t>/</a:t>
            </a:r>
          </a:p>
          <a:p>
            <a:endParaRPr lang="en-US" sz="1400" dirty="0"/>
          </a:p>
          <a:p>
            <a:endParaRPr lang="en-US" sz="1400" dirty="0"/>
          </a:p>
        </p:txBody>
      </p:sp>
    </p:spTree>
    <p:extLst>
      <p:ext uri="{BB962C8B-B14F-4D97-AF65-F5344CB8AC3E}">
        <p14:creationId xmlns:p14="http://schemas.microsoft.com/office/powerpoint/2010/main" val="3242509294"/>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5" name="TextBox 4"/>
          <p:cNvSpPr txBox="1"/>
          <p:nvPr/>
        </p:nvSpPr>
        <p:spPr>
          <a:xfrm>
            <a:off x="1727201" y="2181849"/>
            <a:ext cx="5590122" cy="954107"/>
          </a:xfrm>
          <a:prstGeom prst="rect">
            <a:avLst/>
          </a:prstGeom>
          <a:noFill/>
        </p:spPr>
        <p:txBody>
          <a:bodyPr wrap="square" rtlCol="0">
            <a:spAutoFit/>
          </a:bodyPr>
          <a:lstStyle/>
          <a:p>
            <a:r>
              <a:rPr lang="en-US" sz="1400" dirty="0" smtClean="0"/>
              <a:t>Those are just some examples – the best data is often data you collect yourself, either through FOIA or by creating a database from paper records</a:t>
            </a:r>
            <a:r>
              <a:rPr lang="is-IS" sz="1400" dirty="0" smtClean="0"/>
              <a:t>…</a:t>
            </a:r>
            <a:endParaRPr lang="en-US" sz="1400" dirty="0"/>
          </a:p>
          <a:p>
            <a:endParaRPr lang="en-US" sz="1400" dirty="0"/>
          </a:p>
        </p:txBody>
      </p:sp>
    </p:spTree>
    <p:extLst>
      <p:ext uri="{BB962C8B-B14F-4D97-AF65-F5344CB8AC3E}">
        <p14:creationId xmlns:p14="http://schemas.microsoft.com/office/powerpoint/2010/main" val="175094498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DIVERSITY: WHAT IS IT AND HOW DO YOU MEASURE IT?</a:t>
            </a:r>
            <a:endParaRPr lang="en-US" dirty="0"/>
          </a:p>
        </p:txBody>
      </p:sp>
      <p:sp>
        <p:nvSpPr>
          <p:cNvPr id="5" name="TextBox 4"/>
          <p:cNvSpPr txBox="1"/>
          <p:nvPr/>
        </p:nvSpPr>
        <p:spPr>
          <a:xfrm>
            <a:off x="1860547" y="3263780"/>
            <a:ext cx="5590122" cy="954107"/>
          </a:xfrm>
          <a:prstGeom prst="rect">
            <a:avLst/>
          </a:prstGeom>
          <a:noFill/>
        </p:spPr>
        <p:txBody>
          <a:bodyPr wrap="square" rtlCol="0">
            <a:spAutoFit/>
          </a:bodyPr>
          <a:lstStyle/>
          <a:p>
            <a:r>
              <a:rPr lang="en-US" sz="1400" dirty="0" smtClean="0"/>
              <a:t>Diversity is sometimes confused with “minority/non-minority” – it is not the same thing. Diversity is all about the mixture of people, and when measuring diversity, what we’re after is </a:t>
            </a:r>
            <a:r>
              <a:rPr lang="en-US" sz="1400" u="sng" dirty="0" smtClean="0"/>
              <a:t>literally the chance that two people chosen at random from the population will be different</a:t>
            </a:r>
            <a:r>
              <a:rPr lang="en-US" sz="1400" dirty="0" smtClean="0"/>
              <a:t>.</a:t>
            </a:r>
            <a:endParaRPr lang="en-US" sz="1400" dirty="0"/>
          </a:p>
        </p:txBody>
      </p:sp>
    </p:spTree>
    <p:extLst>
      <p:ext uri="{BB962C8B-B14F-4D97-AF65-F5344CB8AC3E}">
        <p14:creationId xmlns:p14="http://schemas.microsoft.com/office/powerpoint/2010/main" val="1119209378"/>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5095297"/>
            <a:ext cx="5712179" cy="428021"/>
          </a:xfrm>
        </p:spPr>
        <p:txBody>
          <a:bodyPr>
            <a:normAutofit/>
          </a:bodyPr>
          <a:lstStyle/>
          <a:p>
            <a:r>
              <a:rPr lang="en-US" sz="1400" dirty="0" smtClean="0"/>
              <a:t>IRE New York Watch Dog Workshop, January 27, 2017 </a:t>
            </a:r>
            <a:endParaRPr lang="en-US" sz="1400" dirty="0"/>
          </a:p>
        </p:txBody>
      </p:sp>
      <p:pic>
        <p:nvPicPr>
          <p:cNvPr id="6" name="Picture 5" descr="Screenshot 2017-01-22 16.36.5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7201" y="1038372"/>
            <a:ext cx="6192195" cy="3657928"/>
          </a:xfrm>
          <a:prstGeom prst="rect">
            <a:avLst/>
          </a:prstGeom>
        </p:spPr>
      </p:pic>
      <p:sp>
        <p:nvSpPr>
          <p:cNvPr id="7" name="TextBox 6"/>
          <p:cNvSpPr txBox="1"/>
          <p:nvPr/>
        </p:nvSpPr>
        <p:spPr>
          <a:xfrm>
            <a:off x="1129471" y="4725965"/>
            <a:ext cx="6733559" cy="276999"/>
          </a:xfrm>
          <a:prstGeom prst="rect">
            <a:avLst/>
          </a:prstGeom>
          <a:noFill/>
        </p:spPr>
        <p:txBody>
          <a:bodyPr wrap="none" rtlCol="0">
            <a:spAutoFit/>
          </a:bodyPr>
          <a:lstStyle/>
          <a:p>
            <a:r>
              <a:rPr lang="en-US" sz="1200" dirty="0"/>
              <a:t>https://</a:t>
            </a:r>
            <a:r>
              <a:rPr lang="en-US" sz="1200" dirty="0" err="1"/>
              <a:t>www.nytimes.com</a:t>
            </a:r>
            <a:r>
              <a:rPr lang="en-US" sz="1200" dirty="0"/>
              <a:t>/2016/08/21/us/</a:t>
            </a:r>
            <a:r>
              <a:rPr lang="en-US" sz="1200" dirty="0" err="1"/>
              <a:t>milwaukee-segregation-wealthy-black-families.html?_r</a:t>
            </a:r>
            <a:r>
              <a:rPr lang="en-US" sz="1200" dirty="0"/>
              <a:t>=0</a:t>
            </a:r>
          </a:p>
        </p:txBody>
      </p:sp>
    </p:spTree>
    <p:extLst>
      <p:ext uri="{BB962C8B-B14F-4D97-AF65-F5344CB8AC3E}">
        <p14:creationId xmlns:p14="http://schemas.microsoft.com/office/powerpoint/2010/main" val="363444243"/>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6" name="TextBox 5"/>
          <p:cNvSpPr txBox="1"/>
          <p:nvPr/>
        </p:nvSpPr>
        <p:spPr>
          <a:xfrm>
            <a:off x="2244470" y="2215236"/>
            <a:ext cx="5206199" cy="2031325"/>
          </a:xfrm>
          <a:prstGeom prst="rect">
            <a:avLst/>
          </a:prstGeom>
          <a:noFill/>
        </p:spPr>
        <p:txBody>
          <a:bodyPr wrap="square" rtlCol="0">
            <a:spAutoFit/>
          </a:bodyPr>
          <a:lstStyle/>
          <a:p>
            <a:r>
              <a:rPr lang="en-US" dirty="0" smtClean="0"/>
              <a:t>Many people assume residential segregation is closely related to income disparity – that blacks and whites in particular live apart mostly because of income differences.</a:t>
            </a:r>
          </a:p>
          <a:p>
            <a:endParaRPr lang="en-US" dirty="0"/>
          </a:p>
          <a:p>
            <a:r>
              <a:rPr lang="en-US" dirty="0" smtClean="0"/>
              <a:t>To test this, we calculated segregation indexes for all U.S. metros but for all income levels</a:t>
            </a:r>
            <a:endParaRPr lang="en-US" dirty="0"/>
          </a:p>
        </p:txBody>
      </p:sp>
    </p:spTree>
    <p:extLst>
      <p:ext uri="{BB962C8B-B14F-4D97-AF65-F5344CB8AC3E}">
        <p14:creationId xmlns:p14="http://schemas.microsoft.com/office/powerpoint/2010/main" val="371255854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5" name="Picture 4" descr="Screenshot 2017-01-26 23.53.0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170" y="2141394"/>
            <a:ext cx="6930891" cy="3623424"/>
          </a:xfrm>
          <a:prstGeom prst="rect">
            <a:avLst/>
          </a:prstGeom>
        </p:spPr>
      </p:pic>
    </p:spTree>
    <p:extLst>
      <p:ext uri="{BB962C8B-B14F-4D97-AF65-F5344CB8AC3E}">
        <p14:creationId xmlns:p14="http://schemas.microsoft.com/office/powerpoint/2010/main" val="3060388775"/>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4" name="Picture 3" descr="Screenshot 2017-01-26 23.53.4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6532" y="2052785"/>
            <a:ext cx="6627655" cy="3592682"/>
          </a:xfrm>
          <a:prstGeom prst="rect">
            <a:avLst/>
          </a:prstGeom>
        </p:spPr>
      </p:pic>
    </p:spTree>
    <p:extLst>
      <p:ext uri="{BB962C8B-B14F-4D97-AF65-F5344CB8AC3E}">
        <p14:creationId xmlns:p14="http://schemas.microsoft.com/office/powerpoint/2010/main" val="406111777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4" name="Picture 3" descr="Screenshot 2017-01-22 16.42.3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8129" y="1182647"/>
            <a:ext cx="6467515" cy="4268021"/>
          </a:xfrm>
          <a:prstGeom prst="rect">
            <a:avLst/>
          </a:prstGeom>
        </p:spPr>
      </p:pic>
    </p:spTree>
    <p:extLst>
      <p:ext uri="{BB962C8B-B14F-4D97-AF65-F5344CB8AC3E}">
        <p14:creationId xmlns:p14="http://schemas.microsoft.com/office/powerpoint/2010/main" val="286458490"/>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5" name="Picture 4" descr="Screenshot 2017-01-26 23.59.3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3637" y="2184400"/>
            <a:ext cx="7102566" cy="2475966"/>
          </a:xfrm>
          <a:prstGeom prst="rect">
            <a:avLst/>
          </a:prstGeom>
        </p:spPr>
      </p:pic>
    </p:spTree>
    <p:extLst>
      <p:ext uri="{BB962C8B-B14F-4D97-AF65-F5344CB8AC3E}">
        <p14:creationId xmlns:p14="http://schemas.microsoft.com/office/powerpoint/2010/main" val="2940327195"/>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5" name="Picture 4" descr="Screenshot 2017-01-22 16.44.2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2097" y="1360105"/>
            <a:ext cx="6718313" cy="3572744"/>
          </a:xfrm>
          <a:prstGeom prst="rect">
            <a:avLst/>
          </a:prstGeom>
        </p:spPr>
      </p:pic>
    </p:spTree>
    <p:extLst>
      <p:ext uri="{BB962C8B-B14F-4D97-AF65-F5344CB8AC3E}">
        <p14:creationId xmlns:p14="http://schemas.microsoft.com/office/powerpoint/2010/main" val="2375407249"/>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4" name="Picture 3" descr="Screenshot 2017-01-26 23.12.1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7414" y="1939254"/>
            <a:ext cx="6714069" cy="2269693"/>
          </a:xfrm>
          <a:prstGeom prst="rect">
            <a:avLst/>
          </a:prstGeom>
        </p:spPr>
      </p:pic>
    </p:spTree>
    <p:extLst>
      <p:ext uri="{BB962C8B-B14F-4D97-AF65-F5344CB8AC3E}">
        <p14:creationId xmlns:p14="http://schemas.microsoft.com/office/powerpoint/2010/main" val="169194429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4" name="Picture 3" descr="Screenshot 2017-01-26 23.12.3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1803" y="1182647"/>
            <a:ext cx="6358609" cy="4596115"/>
          </a:xfrm>
          <a:prstGeom prst="rect">
            <a:avLst/>
          </a:prstGeom>
        </p:spPr>
      </p:pic>
    </p:spTree>
    <p:extLst>
      <p:ext uri="{BB962C8B-B14F-4D97-AF65-F5344CB8AC3E}">
        <p14:creationId xmlns:p14="http://schemas.microsoft.com/office/powerpoint/2010/main" val="1691944297"/>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4" name="Picture 3" descr="Screenshot 2017-01-26 23.13.1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8271" y="1182647"/>
            <a:ext cx="6380179" cy="4586933"/>
          </a:xfrm>
          <a:prstGeom prst="rect">
            <a:avLst/>
          </a:prstGeom>
        </p:spPr>
      </p:pic>
    </p:spTree>
    <p:extLst>
      <p:ext uri="{BB962C8B-B14F-4D97-AF65-F5344CB8AC3E}">
        <p14:creationId xmlns:p14="http://schemas.microsoft.com/office/powerpoint/2010/main" val="169194429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7" name="Picture 6" descr="Screenshot 2017-01-22 07.29.3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4400" y="1955800"/>
            <a:ext cx="4762500" cy="2933700"/>
          </a:xfrm>
          <a:prstGeom prst="rect">
            <a:avLst/>
          </a:prstGeom>
        </p:spPr>
      </p:pic>
    </p:spTree>
    <p:extLst>
      <p:ext uri="{BB962C8B-B14F-4D97-AF65-F5344CB8AC3E}">
        <p14:creationId xmlns:p14="http://schemas.microsoft.com/office/powerpoint/2010/main" val="3002611421"/>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5" name="Picture 4" descr="Screenshot 2017-01-27 00.06.29.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88833" y="1794936"/>
            <a:ext cx="6933797" cy="3034277"/>
          </a:xfrm>
          <a:prstGeom prst="rect">
            <a:avLst/>
          </a:prstGeom>
        </p:spPr>
      </p:pic>
    </p:spTree>
    <p:extLst>
      <p:ext uri="{BB962C8B-B14F-4D97-AF65-F5344CB8AC3E}">
        <p14:creationId xmlns:p14="http://schemas.microsoft.com/office/powerpoint/2010/main" val="139020864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pic>
        <p:nvPicPr>
          <p:cNvPr id="7" name="Picture 6" descr="Screenshot 2017-01-22 07.29.3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4400" y="1955800"/>
            <a:ext cx="4762500" cy="2933700"/>
          </a:xfrm>
          <a:prstGeom prst="rect">
            <a:avLst/>
          </a:prstGeom>
        </p:spPr>
      </p:pic>
      <p:sp>
        <p:nvSpPr>
          <p:cNvPr id="4" name="TextBox 3"/>
          <p:cNvSpPr txBox="1"/>
          <p:nvPr/>
        </p:nvSpPr>
        <p:spPr>
          <a:xfrm>
            <a:off x="3071381" y="2938879"/>
            <a:ext cx="531584" cy="369332"/>
          </a:xfrm>
          <a:prstGeom prst="rect">
            <a:avLst/>
          </a:prstGeom>
          <a:noFill/>
        </p:spPr>
        <p:txBody>
          <a:bodyPr wrap="square" rtlCol="0">
            <a:spAutoFit/>
          </a:bodyPr>
          <a:lstStyle/>
          <a:p>
            <a:r>
              <a:rPr lang="en-US" dirty="0" smtClean="0"/>
              <a:t>9</a:t>
            </a:r>
            <a:endParaRPr lang="en-US" dirty="0"/>
          </a:p>
        </p:txBody>
      </p:sp>
      <p:sp>
        <p:nvSpPr>
          <p:cNvPr id="5" name="TextBox 4"/>
          <p:cNvSpPr txBox="1"/>
          <p:nvPr/>
        </p:nvSpPr>
        <p:spPr>
          <a:xfrm>
            <a:off x="4119784" y="2938879"/>
            <a:ext cx="457753" cy="369332"/>
          </a:xfrm>
          <a:prstGeom prst="rect">
            <a:avLst/>
          </a:prstGeom>
          <a:noFill/>
        </p:spPr>
        <p:txBody>
          <a:bodyPr wrap="square" rtlCol="0">
            <a:spAutoFit/>
          </a:bodyPr>
          <a:lstStyle/>
          <a:p>
            <a:r>
              <a:rPr lang="en-US" dirty="0" smtClean="0"/>
              <a:t>49</a:t>
            </a:r>
            <a:endParaRPr lang="en-US" dirty="0"/>
          </a:p>
        </p:txBody>
      </p:sp>
      <p:sp>
        <p:nvSpPr>
          <p:cNvPr id="6" name="TextBox 5"/>
          <p:cNvSpPr txBox="1"/>
          <p:nvPr/>
        </p:nvSpPr>
        <p:spPr>
          <a:xfrm>
            <a:off x="5182954" y="2938879"/>
            <a:ext cx="457753" cy="369332"/>
          </a:xfrm>
          <a:prstGeom prst="rect">
            <a:avLst/>
          </a:prstGeom>
          <a:noFill/>
        </p:spPr>
        <p:txBody>
          <a:bodyPr wrap="square" rtlCol="0">
            <a:spAutoFit/>
          </a:bodyPr>
          <a:lstStyle/>
          <a:p>
            <a:r>
              <a:rPr lang="en-US" dirty="0" smtClean="0"/>
              <a:t>68</a:t>
            </a:r>
            <a:endParaRPr lang="en-US" dirty="0"/>
          </a:p>
        </p:txBody>
      </p:sp>
    </p:spTree>
    <p:extLst>
      <p:ext uri="{BB962C8B-B14F-4D97-AF65-F5344CB8AC3E}">
        <p14:creationId xmlns:p14="http://schemas.microsoft.com/office/powerpoint/2010/main" val="309076659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DIVERSITY: WHAT IS IT AND HOW DO YOU MEASURE IT?</a:t>
            </a:r>
            <a:endParaRPr lang="en-US" dirty="0"/>
          </a:p>
        </p:txBody>
      </p:sp>
      <p:sp>
        <p:nvSpPr>
          <p:cNvPr id="5" name="TextBox 4"/>
          <p:cNvSpPr txBox="1"/>
          <p:nvPr/>
        </p:nvSpPr>
        <p:spPr>
          <a:xfrm>
            <a:off x="1860547" y="3263780"/>
            <a:ext cx="5590122" cy="1384995"/>
          </a:xfrm>
          <a:prstGeom prst="rect">
            <a:avLst/>
          </a:prstGeom>
          <a:noFill/>
        </p:spPr>
        <p:txBody>
          <a:bodyPr wrap="square" rtlCol="0">
            <a:spAutoFit/>
          </a:bodyPr>
          <a:lstStyle/>
          <a:p>
            <a:r>
              <a:rPr lang="en-US" sz="1400" dirty="0" smtClean="0"/>
              <a:t>The use of diversity measures in journalism was pioneered in the early 90s by Phil Meyer of the University of North Carolina and Shawn McIntosh of USA Today. </a:t>
            </a:r>
            <a:r>
              <a:rPr lang="en-US" sz="1400" dirty="0"/>
              <a:t> </a:t>
            </a:r>
            <a:r>
              <a:rPr lang="en-US" sz="1400" dirty="0" smtClean="0"/>
              <a:t>For the formula, you calculate the percentage of the total for each group,  sum the squares, and subtract it from one. </a:t>
            </a:r>
            <a:r>
              <a:rPr lang="en-US" sz="1400" dirty="0"/>
              <a:t>See: http://</a:t>
            </a:r>
            <a:r>
              <a:rPr lang="en-US" sz="1400" dirty="0" err="1"/>
              <a:t>www.usatoday.com</a:t>
            </a:r>
            <a:r>
              <a:rPr lang="en-US" sz="1400" dirty="0"/>
              <a:t>/story/news/nation/2014/10/21/diversity-index-data-how-we-did-report/17432103/</a:t>
            </a:r>
          </a:p>
        </p:txBody>
      </p:sp>
    </p:spTree>
    <p:extLst>
      <p:ext uri="{BB962C8B-B14F-4D97-AF65-F5344CB8AC3E}">
        <p14:creationId xmlns:p14="http://schemas.microsoft.com/office/powerpoint/2010/main" val="277520442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369332"/>
          </a:xfrm>
          <a:prstGeom prst="rect">
            <a:avLst/>
          </a:prstGeom>
          <a:noFill/>
        </p:spPr>
        <p:txBody>
          <a:bodyPr wrap="square" rtlCol="0">
            <a:spAutoFit/>
          </a:bodyPr>
          <a:lstStyle/>
          <a:p>
            <a:r>
              <a:rPr lang="en-US" dirty="0" smtClean="0"/>
              <a:t>DIVERSITY: WHAT IS IT AND HOW DO YOU MEASURE IT?</a:t>
            </a:r>
            <a:endParaRPr lang="en-US" dirty="0"/>
          </a:p>
        </p:txBody>
      </p:sp>
      <p:sp>
        <p:nvSpPr>
          <p:cNvPr id="5" name="TextBox 4"/>
          <p:cNvSpPr txBox="1"/>
          <p:nvPr/>
        </p:nvSpPr>
        <p:spPr>
          <a:xfrm>
            <a:off x="1860547" y="3263780"/>
            <a:ext cx="5590122" cy="1600438"/>
          </a:xfrm>
          <a:prstGeom prst="rect">
            <a:avLst/>
          </a:prstGeom>
          <a:noFill/>
        </p:spPr>
        <p:txBody>
          <a:bodyPr wrap="square" rtlCol="0">
            <a:spAutoFit/>
          </a:bodyPr>
          <a:lstStyle/>
          <a:p>
            <a:r>
              <a:rPr lang="en-US" sz="1400" dirty="0" smtClean="0"/>
              <a:t>In MySQL, for example, the formula looks like this, where w= White, b=Black, h=Hispanic, a=Asian, </a:t>
            </a:r>
            <a:r>
              <a:rPr lang="en-US" sz="1400" dirty="0" err="1" smtClean="0"/>
              <a:t>na</a:t>
            </a:r>
            <a:r>
              <a:rPr lang="en-US" sz="1400" dirty="0" smtClean="0"/>
              <a:t>=Native </a:t>
            </a:r>
            <a:r>
              <a:rPr lang="en-US" sz="1400" dirty="0" err="1" smtClean="0"/>
              <a:t>American,o</a:t>
            </a:r>
            <a:r>
              <a:rPr lang="en-US" sz="1400" dirty="0" smtClean="0"/>
              <a:t>=Other, </a:t>
            </a:r>
            <a:r>
              <a:rPr lang="en-US" sz="1400" dirty="0" err="1" smtClean="0"/>
              <a:t>ttot</a:t>
            </a:r>
            <a:r>
              <a:rPr lang="en-US" sz="1400" dirty="0" smtClean="0"/>
              <a:t>=Total</a:t>
            </a:r>
          </a:p>
          <a:p>
            <a:endParaRPr lang="en-US" sz="1400" dirty="0" smtClean="0"/>
          </a:p>
          <a:p>
            <a:r>
              <a:rPr lang="en-US" sz="1400" dirty="0"/>
              <a:t>diversity=(1-(POW(</a:t>
            </a:r>
            <a:r>
              <a:rPr lang="en-US" sz="1400" dirty="0" err="1"/>
              <a:t>wtot</a:t>
            </a:r>
            <a:r>
              <a:rPr lang="en-US" sz="1400" dirty="0"/>
              <a:t>/ttot,2)+POW(</a:t>
            </a:r>
            <a:r>
              <a:rPr lang="en-US" sz="1400" dirty="0" err="1"/>
              <a:t>btot</a:t>
            </a:r>
            <a:r>
              <a:rPr lang="en-US" sz="1400" dirty="0"/>
              <a:t>/ttot,2)+POW(</a:t>
            </a:r>
            <a:r>
              <a:rPr lang="en-US" sz="1400" dirty="0" err="1"/>
              <a:t>htot</a:t>
            </a:r>
            <a:r>
              <a:rPr lang="en-US" sz="1400" dirty="0"/>
              <a:t>/ttot,2)+POW(</a:t>
            </a:r>
            <a:r>
              <a:rPr lang="en-US" sz="1400" dirty="0" err="1"/>
              <a:t>atot</a:t>
            </a:r>
            <a:r>
              <a:rPr lang="en-US" sz="1400" dirty="0"/>
              <a:t>/ttot,2)+POW(</a:t>
            </a:r>
            <a:r>
              <a:rPr lang="en-US" sz="1400" dirty="0" err="1"/>
              <a:t>natot</a:t>
            </a:r>
            <a:r>
              <a:rPr lang="en-US" sz="1400" dirty="0"/>
              <a:t>/ttot,2)+POW(</a:t>
            </a:r>
            <a:r>
              <a:rPr lang="en-US" sz="1400" dirty="0" err="1"/>
              <a:t>otot</a:t>
            </a:r>
            <a:r>
              <a:rPr lang="en-US" sz="1400" dirty="0"/>
              <a:t>/ttot,2)))*100</a:t>
            </a:r>
          </a:p>
          <a:p>
            <a:r>
              <a:rPr lang="en-US" sz="1400" dirty="0"/>
              <a:t>WHERE </a:t>
            </a:r>
            <a:r>
              <a:rPr lang="en-US" sz="1400" dirty="0" err="1"/>
              <a:t>ttot</a:t>
            </a:r>
            <a:r>
              <a:rPr lang="en-US" sz="1400" dirty="0"/>
              <a:t>&gt;0</a:t>
            </a:r>
          </a:p>
          <a:p>
            <a:endParaRPr lang="en-US" sz="1400" dirty="0"/>
          </a:p>
        </p:txBody>
      </p:sp>
    </p:spTree>
    <p:extLst>
      <p:ext uri="{BB962C8B-B14F-4D97-AF65-F5344CB8AC3E}">
        <p14:creationId xmlns:p14="http://schemas.microsoft.com/office/powerpoint/2010/main" val="2928959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646331"/>
          </a:xfrm>
          <a:prstGeom prst="rect">
            <a:avLst/>
          </a:prstGeom>
          <a:noFill/>
        </p:spPr>
        <p:txBody>
          <a:bodyPr wrap="square" rtlCol="0">
            <a:spAutoFit/>
          </a:bodyPr>
          <a:lstStyle/>
          <a:p>
            <a:r>
              <a:rPr lang="en-US" dirty="0" smtClean="0"/>
              <a:t>SEGREGATION: WHAT IS IT AND HOW DO YOU MEASURE IT?</a:t>
            </a:r>
            <a:endParaRPr lang="en-US" dirty="0"/>
          </a:p>
        </p:txBody>
      </p:sp>
      <p:sp>
        <p:nvSpPr>
          <p:cNvPr id="5" name="TextBox 4"/>
          <p:cNvSpPr txBox="1"/>
          <p:nvPr/>
        </p:nvSpPr>
        <p:spPr>
          <a:xfrm>
            <a:off x="1860547" y="3263780"/>
            <a:ext cx="5590122" cy="1169551"/>
          </a:xfrm>
          <a:prstGeom prst="rect">
            <a:avLst/>
          </a:prstGeom>
          <a:noFill/>
        </p:spPr>
        <p:txBody>
          <a:bodyPr wrap="square" rtlCol="0">
            <a:spAutoFit/>
          </a:bodyPr>
          <a:lstStyle/>
          <a:p>
            <a:r>
              <a:rPr lang="en-US" sz="1400" dirty="0" smtClean="0"/>
              <a:t>Segregation measures look at two groups and determine the extent to which they are apart. This is done by taking the overall population of the two groups in a given place (such as a metropolitan area) and then assessing how individual neighborhoods (such as Census Tracts) compare to the total.</a:t>
            </a:r>
            <a:endParaRPr lang="en-US" sz="1400" dirty="0"/>
          </a:p>
        </p:txBody>
      </p:sp>
    </p:spTree>
    <p:extLst>
      <p:ext uri="{BB962C8B-B14F-4D97-AF65-F5344CB8AC3E}">
        <p14:creationId xmlns:p14="http://schemas.microsoft.com/office/powerpoint/2010/main" val="95913996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7201" y="1182647"/>
            <a:ext cx="5723468" cy="612288"/>
          </a:xfrm>
        </p:spPr>
        <p:txBody>
          <a:bodyPr>
            <a:normAutofit/>
          </a:bodyPr>
          <a:lstStyle/>
          <a:p>
            <a:r>
              <a:rPr lang="en-US" sz="2400" dirty="0" smtClean="0"/>
              <a:t>Diversity, Segregation and Disparity</a:t>
            </a:r>
            <a:endParaRPr lang="en-US" sz="2400" dirty="0"/>
          </a:p>
        </p:txBody>
      </p:sp>
      <p:sp>
        <p:nvSpPr>
          <p:cNvPr id="3" name="Subtitle 2"/>
          <p:cNvSpPr>
            <a:spLocks noGrp="1"/>
          </p:cNvSpPr>
          <p:nvPr>
            <p:ph type="subTitle" idx="1"/>
          </p:nvPr>
        </p:nvSpPr>
        <p:spPr>
          <a:xfrm>
            <a:off x="1738490" y="4932849"/>
            <a:ext cx="5712179" cy="428021"/>
          </a:xfrm>
        </p:spPr>
        <p:txBody>
          <a:bodyPr>
            <a:normAutofit/>
          </a:bodyPr>
          <a:lstStyle/>
          <a:p>
            <a:r>
              <a:rPr lang="en-US" sz="1400" dirty="0" smtClean="0"/>
              <a:t>IRE New York Watch Dog Workshop, January 27, 2017 </a:t>
            </a:r>
            <a:endParaRPr lang="en-US" sz="1400" dirty="0"/>
          </a:p>
        </p:txBody>
      </p:sp>
      <p:sp>
        <p:nvSpPr>
          <p:cNvPr id="4" name="TextBox 3"/>
          <p:cNvSpPr txBox="1"/>
          <p:nvPr/>
        </p:nvSpPr>
        <p:spPr>
          <a:xfrm>
            <a:off x="1738490" y="2643515"/>
            <a:ext cx="5851362" cy="646331"/>
          </a:xfrm>
          <a:prstGeom prst="rect">
            <a:avLst/>
          </a:prstGeom>
          <a:noFill/>
        </p:spPr>
        <p:txBody>
          <a:bodyPr wrap="square" rtlCol="0">
            <a:spAutoFit/>
          </a:bodyPr>
          <a:lstStyle/>
          <a:p>
            <a:r>
              <a:rPr lang="en-US" dirty="0" smtClean="0"/>
              <a:t>SEGREGATION: WHAT IS IT AND HOW DO YOU MEASURE IT?</a:t>
            </a:r>
            <a:endParaRPr lang="en-US" dirty="0"/>
          </a:p>
        </p:txBody>
      </p:sp>
      <p:sp>
        <p:nvSpPr>
          <p:cNvPr id="5" name="TextBox 4"/>
          <p:cNvSpPr txBox="1"/>
          <p:nvPr/>
        </p:nvSpPr>
        <p:spPr>
          <a:xfrm>
            <a:off x="1860547" y="3263780"/>
            <a:ext cx="5590122" cy="954107"/>
          </a:xfrm>
          <a:prstGeom prst="rect">
            <a:avLst/>
          </a:prstGeom>
          <a:noFill/>
        </p:spPr>
        <p:txBody>
          <a:bodyPr wrap="square" rtlCol="0">
            <a:spAutoFit/>
          </a:bodyPr>
          <a:lstStyle/>
          <a:p>
            <a:r>
              <a:rPr lang="en-US" sz="1400" dirty="0" smtClean="0"/>
              <a:t>In other words, if the mix of Whites and Blacks in a metropolitan area is 75-25, the formula assesses how close individual neighborhoods in the metro match the overall mix.  Professor Michael Rosenfeld of Stanford posted some </a:t>
            </a:r>
            <a:r>
              <a:rPr lang="en-US" sz="1400" dirty="0"/>
              <a:t>examples (https://</a:t>
            </a:r>
            <a:r>
              <a:rPr lang="en-US" sz="1400" dirty="0" err="1"/>
              <a:t>web.stanford.edu</a:t>
            </a:r>
            <a:r>
              <a:rPr lang="en-US" sz="1400" dirty="0"/>
              <a:t>/~</a:t>
            </a:r>
            <a:r>
              <a:rPr lang="en-US" sz="1400" dirty="0" err="1"/>
              <a:t>mrosenfe</a:t>
            </a:r>
            <a:r>
              <a:rPr lang="en-US" sz="1400" dirty="0" smtClean="0"/>
              <a:t>/)</a:t>
            </a:r>
            <a:endParaRPr lang="en-US" sz="1400" dirty="0"/>
          </a:p>
        </p:txBody>
      </p:sp>
    </p:spTree>
    <p:extLst>
      <p:ext uri="{BB962C8B-B14F-4D97-AF65-F5344CB8AC3E}">
        <p14:creationId xmlns:p14="http://schemas.microsoft.com/office/powerpoint/2010/main" val="1552888846"/>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Pushpin">
  <a:themeElements>
    <a:clrScheme name="Pushpin">
      <a:dk1>
        <a:sysClr val="windowText" lastClr="000000"/>
      </a:dk1>
      <a:lt1>
        <a:sysClr val="window" lastClr="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Pushpin">
      <a:majorFont>
        <a:latin typeface="Constantia"/>
        <a:ea typeface=""/>
        <a:cs typeface=""/>
        <a:font script="Jpan" typeface="HGS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Grek" typeface="Arial"/>
        <a:font script="Cyrl" typeface="Arial"/>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ushpin">
      <a:fillStyleLst>
        <a:solidFill>
          <a:schemeClr val="phClr"/>
        </a:solidFill>
        <a:gradFill rotWithShape="1">
          <a:gsLst>
            <a:gs pos="0">
              <a:schemeClr val="phClr">
                <a:tint val="50000"/>
                <a:satMod val="180000"/>
                <a:lumMod val="100000"/>
              </a:schemeClr>
            </a:gs>
            <a:gs pos="40000">
              <a:schemeClr val="phClr">
                <a:tint val="60000"/>
                <a:satMod val="130000"/>
                <a:lumMod val="100000"/>
              </a:schemeClr>
            </a:gs>
            <a:gs pos="100000">
              <a:schemeClr val="phClr">
                <a:tint val="96000"/>
                <a:lumMod val="108000"/>
              </a:schemeClr>
            </a:gs>
          </a:gsLst>
          <a:lin ang="5400000" scaled="0"/>
        </a:gradFill>
        <a:gradFill rotWithShape="1">
          <a:gsLst>
            <a:gs pos="0">
              <a:schemeClr val="phClr"/>
            </a:gs>
            <a:gs pos="100000">
              <a:schemeClr val="phClr">
                <a:shade val="76000"/>
                <a:lumMod val="90000"/>
              </a:schemeClr>
            </a:gs>
          </a:gsLst>
          <a:lin ang="5400000" scaled="0"/>
        </a:gradFill>
      </a:fillStyleLst>
      <a:lnStyleLst>
        <a:ln w="9525" cap="flat" cmpd="sng" algn="ctr">
          <a:solidFill>
            <a:schemeClr val="phClr"/>
          </a:solidFill>
          <a:prstDash val="solid"/>
        </a:ln>
        <a:ln w="15875" cap="flat" cmpd="sng" algn="ctr">
          <a:solidFill>
            <a:schemeClr val="phClr">
              <a:shade val="80000"/>
              <a:lumMod val="90000"/>
            </a:schemeClr>
          </a:solidFill>
          <a:prstDash val="solid"/>
        </a:ln>
        <a:ln w="25400" cap="flat" cmpd="sng" algn="ctr">
          <a:solidFill>
            <a:schemeClr val="phClr"/>
          </a:solidFill>
          <a:prstDash val="solid"/>
        </a:ln>
      </a:lnStyleLst>
      <a:effectStyleLst>
        <a:effectStyle>
          <a:effectLst/>
        </a:effectStyle>
        <a:effectStyle>
          <a:effectLst>
            <a:outerShdw blurRad="38100" dist="38100" dir="4800000" sx="98000" sy="98000" rotWithShape="0">
              <a:srgbClr val="000000">
                <a:alpha val="32000"/>
              </a:srgbClr>
            </a:outerShdw>
          </a:effectLst>
        </a:effectStyle>
        <a:effectStyle>
          <a:effectLst>
            <a:outerShdw blurRad="38100" dist="38100" dir="4800000" sx="96000" sy="96000" rotWithShape="0">
              <a:srgbClr val="000000">
                <a:alpha val="40000"/>
              </a:srgbClr>
            </a:outerShdw>
          </a:effectLst>
          <a:scene3d>
            <a:camera prst="orthographicFront">
              <a:rot lat="0" lon="0" rev="0"/>
            </a:camera>
            <a:lightRig rig="threePt" dir="t">
              <a:rot lat="0" lon="0" rev="3240000"/>
            </a:lightRig>
          </a:scene3d>
          <a:sp3d>
            <a:bevelT w="28575" h="28575"/>
          </a:sp3d>
        </a:effectStyle>
      </a:effectStyleLst>
      <a:bgFillStyleLst>
        <a:solidFill>
          <a:schemeClr val="phClr">
            <a:tint val="93000"/>
          </a:schemeClr>
        </a:solidFill>
        <a:blipFill rotWithShape="1">
          <a:blip xmlns:r="http://schemas.openxmlformats.org/officeDocument/2006/relationships" r:embed="rId1">
            <a:duotone>
              <a:schemeClr val="phClr">
                <a:shade val="80000"/>
                <a:satMod val="140000"/>
                <a:lumMod val="50000"/>
              </a:schemeClr>
              <a:schemeClr val="phClr">
                <a:tint val="95000"/>
                <a:satMod val="180000"/>
                <a:lumMod val="160000"/>
              </a:schemeClr>
            </a:duotone>
          </a:blip>
          <a:stretch/>
        </a:blipFill>
        <a:blipFill rotWithShape="1">
          <a:blip xmlns:r="http://schemas.openxmlformats.org/officeDocument/2006/relationships" r:embed="rId2">
            <a:duotone>
              <a:schemeClr val="phClr">
                <a:tint val="98000"/>
                <a:shade val="90000"/>
                <a:satMod val="120000"/>
                <a:lumMod val="54000"/>
              </a:schemeClr>
              <a:schemeClr val="phClr">
                <a:tint val="80000"/>
                <a:satMod val="160000"/>
                <a:lumMod val="140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Pushpin.thmx</Template>
  <TotalTime>6797</TotalTime>
  <Words>2122</Words>
  <Application>Microsoft Macintosh PowerPoint</Application>
  <PresentationFormat>On-screen Show (4:3)</PresentationFormat>
  <Paragraphs>152</Paragraphs>
  <Slides>40</Slides>
  <Notes>0</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Pushpin</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lpstr>Diversity, Segregation and Disparity</vt:lpstr>
    </vt:vector>
  </TitlesOfParts>
  <Company>The New York Times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Diversity, Segregation and Disparity</dc:title>
  <dc:creator>The New York Times</dc:creator>
  <cp:lastModifiedBy>The New York Times</cp:lastModifiedBy>
  <cp:revision>27</cp:revision>
  <dcterms:created xsi:type="dcterms:W3CDTF">2017-01-22T12:04:02Z</dcterms:created>
  <dcterms:modified xsi:type="dcterms:W3CDTF">2017-01-27T05:21:16Z</dcterms:modified>
</cp:coreProperties>
</file>

<file path=docProps/thumbnail.jpeg>
</file>